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500" r:id="rId3"/>
    <p:sldId id="300" r:id="rId4"/>
    <p:sldId id="451" r:id="rId5"/>
    <p:sldId id="428" r:id="rId6"/>
    <p:sldId id="493" r:id="rId7"/>
    <p:sldId id="453" r:id="rId8"/>
    <p:sldId id="411" r:id="rId9"/>
    <p:sldId id="413" r:id="rId10"/>
    <p:sldId id="416" r:id="rId11"/>
    <p:sldId id="499" r:id="rId12"/>
    <p:sldId id="495" r:id="rId13"/>
    <p:sldId id="433" r:id="rId14"/>
    <p:sldId id="417" r:id="rId15"/>
    <p:sldId id="501" r:id="rId16"/>
    <p:sldId id="421" r:id="rId17"/>
    <p:sldId id="422" r:id="rId18"/>
    <p:sldId id="423" r:id="rId19"/>
    <p:sldId id="424" r:id="rId20"/>
    <p:sldId id="498" r:id="rId21"/>
    <p:sldId id="492" r:id="rId22"/>
    <p:sldId id="497" r:id="rId23"/>
    <p:sldId id="488" r:id="rId24"/>
    <p:sldId id="494" r:id="rId25"/>
    <p:sldId id="452" r:id="rId26"/>
    <p:sldId id="448" r:id="rId27"/>
    <p:sldId id="491" r:id="rId28"/>
    <p:sldId id="490" r:id="rId29"/>
    <p:sldId id="496" r:id="rId30"/>
    <p:sldId id="301" r:id="rId3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895" autoAdjust="0"/>
  </p:normalViewPr>
  <p:slideViewPr>
    <p:cSldViewPr snapToGrid="0">
      <p:cViewPr varScale="1">
        <p:scale>
          <a:sx n="59" d="100"/>
          <a:sy n="59" d="100"/>
        </p:scale>
        <p:origin x="158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10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gif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08671C-23ED-4EC6-941E-40C0CFE3F600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41A8F-8FCA-4B74-8117-8AD58E7310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468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https://link.springer.com/book/10.1007/978-3-032-03918-7</a:t>
            </a:r>
          </a:p>
          <a:p>
            <a:r>
              <a:rPr kumimoji="1" lang="en-US" altLang="ja-JP" dirty="0"/>
              <a:t>https://link.springer.com/book/10.1007/978-3-032-03921-7</a:t>
            </a:r>
          </a:p>
          <a:p>
            <a:r>
              <a:rPr kumimoji="1" lang="en-US" altLang="ja-JP" dirty="0"/>
              <a:t>https://link.springer.com/book/10.1007/978-3-032-03924-8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654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Vauban 1, 11h40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6208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altLang="ja-JP" sz="1200" b="1" i="0" dirty="0">
                <a:solidFill>
                  <a:srgbClr val="FF0000"/>
                </a:solidFill>
                <a:effectLst/>
              </a:rPr>
              <a:t>β</a:t>
            </a:r>
            <a:r>
              <a:rPr lang="en-US" altLang="ja-JP" sz="1200" b="1" i="0" dirty="0">
                <a:solidFill>
                  <a:srgbClr val="FF0000"/>
                </a:solidFill>
                <a:effectLst/>
              </a:rPr>
              <a:t>-divergences</a:t>
            </a:r>
            <a:r>
              <a:rPr lang="en-US" altLang="ja-JP" sz="1200" i="0" dirty="0">
                <a:effectLst/>
              </a:rPr>
              <a:t>, learn </a:t>
            </a:r>
            <a:r>
              <a:rPr lang="el-GR" altLang="ja-JP" sz="1200" i="0" dirty="0">
                <a:effectLst/>
              </a:rPr>
              <a:t>β</a:t>
            </a:r>
            <a:r>
              <a:rPr lang="en-US" altLang="ja-JP" sz="1200" dirty="0"/>
              <a:t> </a:t>
            </a:r>
          </a:p>
          <a:p>
            <a:r>
              <a:rPr kumimoji="1" lang="en-US" altLang="ja-JP" sz="1200" dirty="0" err="1"/>
              <a:t>Thm</a:t>
            </a:r>
            <a:r>
              <a:rPr kumimoji="1" lang="en-US" altLang="ja-JP" sz="1200" dirty="0"/>
              <a:t> 4 p 2046 of </a:t>
            </a:r>
          </a:p>
          <a:p>
            <a:endParaRPr kumimoji="1" lang="en-US" altLang="ja-JP" sz="1200" dirty="0"/>
          </a:p>
          <a:p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Csiszar, Imre. "Why least squares and maximum entropy? An axiomatic approach to inference for linear inverse problems." </a:t>
            </a:r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annals of statistics</a:t>
            </a: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19.4 (1991): 2032-2066.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D5CE-3F97-4822-9013-BB9FF2912E0B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09251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∫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μ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F easy!</a:t>
            </a: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altLang="ja-JP" dirty="0"/>
              <a:t>Information geometry proves that </a:t>
            </a:r>
            <a:r>
              <a:rPr lang="en-US" altLang="ja-JP" b="1" dirty="0">
                <a:solidFill>
                  <a:srgbClr val="FF0000"/>
                </a:solidFill>
              </a:rPr>
              <a:t>B</a:t>
            </a:r>
            <a:r>
              <a:rPr lang="en-US" altLang="ja-JP" b="1" baseline="-25000" dirty="0">
                <a:solidFill>
                  <a:srgbClr val="FF0000"/>
                </a:solidFill>
              </a:rPr>
              <a:t>F</a:t>
            </a:r>
            <a:r>
              <a:rPr lang="en-US" altLang="ja-JP" b="1" dirty="0">
                <a:solidFill>
                  <a:srgbClr val="FF0000"/>
                </a:solidFill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rgbClr val="FF0000"/>
                </a:solidFill>
              </a:rPr>
              <a:t>)=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 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]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when</a:t>
            </a:r>
            <a:r>
              <a:rPr lang="en-US" altLang="ja-JP" b="1" dirty="0">
                <a:solidFill>
                  <a:srgbClr val="FF0000"/>
                </a:solidFill>
              </a:rPr>
              <a:t> 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exp(&lt;x,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where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[p(x):q(x)]:=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[q(x):p(x)] </a:t>
            </a:r>
            <a:r>
              <a:rPr lang="en-US" altLang="ja-JP" dirty="0"/>
              <a:t>is the </a:t>
            </a:r>
            <a:r>
              <a:rPr lang="en-US" altLang="ja-JP" b="1" dirty="0">
                <a:solidFill>
                  <a:srgbClr val="FF0000"/>
                </a:solidFill>
              </a:rPr>
              <a:t>reverse </a:t>
            </a:r>
            <a:r>
              <a:rPr lang="en-US" altLang="ja-JP" b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b="1" dirty="0">
                <a:solidFill>
                  <a:srgbClr val="FF0000"/>
                </a:solidFill>
              </a:rPr>
              <a:t> divergence</a:t>
            </a:r>
            <a:endParaRPr lang="en-US" altLang="ja-JP" b="1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061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https://en.wikipedia.org/wiki/Mathematical_operators_and_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</a:p>
          <a:p>
            <a:r>
              <a:rPr kumimoji="1" lang="en-US" altLang="ja-JP" dirty="0" err="1"/>
              <a:t>symbols_in_Unicode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Θθ∇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≻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ξ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∈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dirty="0"/>
              <a:t>http://lib.physcon.ru/doc?id=5d34ad008433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l-GR" altLang="ja-JP" b="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</a:t>
            </a:r>
            <a:r>
              <a:rPr lang="en-US" altLang="ja-JP" b="1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Meerovich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Bregman</a:t>
            </a:r>
          </a:p>
          <a:p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5080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Q SPD, 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627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a </a:t>
            </a:r>
            <a:r>
              <a:rPr lang="en-US" altLang="ja-JP" b="1" dirty="0">
                <a:solidFill>
                  <a:srgbClr val="FF0000"/>
                </a:solidFill>
              </a:rPr>
              <a:t>f-divergence</a:t>
            </a:r>
            <a:r>
              <a:rPr lang="en-US" altLang="ja-JP" dirty="0"/>
              <a:t> for f(u)=-log u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D5CE-3F97-4822-9013-BB9FF2912E0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5383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∫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μ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F easy!</a:t>
            </a: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altLang="ja-JP" dirty="0"/>
              <a:t>Information geometry proves that </a:t>
            </a:r>
            <a:r>
              <a:rPr lang="en-US" altLang="ja-JP" b="1" dirty="0">
                <a:solidFill>
                  <a:srgbClr val="FF0000"/>
                </a:solidFill>
              </a:rPr>
              <a:t>B</a:t>
            </a:r>
            <a:r>
              <a:rPr lang="en-US" altLang="ja-JP" b="1" baseline="-25000" dirty="0">
                <a:solidFill>
                  <a:srgbClr val="FF0000"/>
                </a:solidFill>
              </a:rPr>
              <a:t>F</a:t>
            </a:r>
            <a:r>
              <a:rPr lang="en-US" altLang="ja-JP" b="1" dirty="0">
                <a:solidFill>
                  <a:srgbClr val="FF0000"/>
                </a:solidFill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rgbClr val="FF0000"/>
                </a:solidFill>
              </a:rPr>
              <a:t>)=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 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]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when</a:t>
            </a:r>
            <a:r>
              <a:rPr lang="en-US" altLang="ja-JP" b="1" dirty="0">
                <a:solidFill>
                  <a:srgbClr val="FF0000"/>
                </a:solidFill>
              </a:rPr>
              <a:t> 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exp(&lt;x,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where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[p(x):q(x)]:=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[q(x):p(x)] </a:t>
            </a:r>
            <a:r>
              <a:rPr lang="en-US" altLang="ja-JP" dirty="0"/>
              <a:t>is the </a:t>
            </a:r>
            <a:r>
              <a:rPr lang="en-US" altLang="ja-JP" b="1" dirty="0">
                <a:solidFill>
                  <a:srgbClr val="FF0000"/>
                </a:solidFill>
              </a:rPr>
              <a:t>reverse </a:t>
            </a:r>
            <a:r>
              <a:rPr lang="en-US" altLang="ja-JP" b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b="1" dirty="0">
                <a:solidFill>
                  <a:srgbClr val="FF0000"/>
                </a:solidFill>
              </a:rPr>
              <a:t> divergence</a:t>
            </a:r>
            <a:endParaRPr lang="en-US" altLang="ja-JP" b="1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3847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l-GR" altLang="ja-JP" b="0" i="0" dirty="0">
                <a:solidFill>
                  <a:srgbClr val="1F1F1F"/>
                </a:solidFill>
                <a:effectLst/>
                <a:latin typeface="Google Sans"/>
              </a:rPr>
              <a:t>Λ</a:t>
            </a:r>
            <a:endParaRPr lang="en-US" altLang="ja-JP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i="0" dirty="0">
                <a:solidFill>
                  <a:srgbClr val="202122"/>
                </a:solidFill>
                <a:effectLst/>
              </a:rPr>
              <a:t>A *representational Bregman divergence* is a Bregman divergence applied on a representation of the parameter space.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i="0" dirty="0">
                <a:solidFill>
                  <a:srgbClr val="202122"/>
                </a:solidFill>
                <a:effectLst/>
              </a:rPr>
              <a:t>The </a:t>
            </a:r>
            <a:r>
              <a:rPr lang="el-GR" altLang="ja-JP" sz="1200" b="1" dirty="0">
                <a:solidFill>
                  <a:schemeClr val="accent4"/>
                </a:solidFill>
              </a:rPr>
              <a:t>α</a:t>
            </a:r>
            <a:r>
              <a:rPr lang="en-US" altLang="ja-JP" sz="1200" b="1" dirty="0">
                <a:solidFill>
                  <a:schemeClr val="accent4"/>
                </a:solidFill>
              </a:rPr>
              <a:t>-divergences extended positive measures </a:t>
            </a:r>
            <a:r>
              <a:rPr lang="en-US" altLang="ja-JP" sz="1200" dirty="0"/>
              <a:t>are an example of representational Bregman divergences.</a:t>
            </a:r>
            <a:endParaRPr lang="en-US" altLang="ja-JP" i="0" dirty="0">
              <a:solidFill>
                <a:srgbClr val="202122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i="0" dirty="0">
              <a:solidFill>
                <a:srgbClr val="202122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i="0" dirty="0">
                <a:solidFill>
                  <a:srgbClr val="202122"/>
                </a:solidFill>
                <a:effectLst/>
              </a:rPr>
              <a:t>Dual representational </a:t>
            </a:r>
            <a:r>
              <a:rPr lang="en-US" altLang="ja-JP" i="0" dirty="0" err="1">
                <a:solidFill>
                  <a:srgbClr val="202122"/>
                </a:solidFill>
                <a:effectLst/>
              </a:rPr>
              <a:t>Fenchel</a:t>
            </a:r>
            <a:r>
              <a:rPr lang="en-US" altLang="ja-JP" i="0" dirty="0">
                <a:solidFill>
                  <a:srgbClr val="202122"/>
                </a:solidFill>
                <a:effectLst/>
              </a:rPr>
              <a:t>-Young divergence with dual representation 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But  restricted to the (m-1)-dimensional probability simplex is not 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"The dual Voronoi diagrams with respect to representational Bregman divergences." IEEE ISVD 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2009  </a:t>
            </a:r>
            <a:endParaRPr lang="ja-JP" altLang="en-US" sz="1200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0A626-F886-4FA6-91D4-F78780052957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95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dirty="0"/>
              <a:t>Example: </a:t>
            </a:r>
          </a:p>
          <a:p>
            <a:r>
              <a:rPr kumimoji="1" lang="en-US" altLang="ja-JP" sz="1200" dirty="0"/>
              <a:t>KLD between 0-centered normal distributions with covariance matrices  c(</a:t>
            </a:r>
            <a:r>
              <a:rPr lang="el-GR" altLang="ja-JP" sz="1200" dirty="0">
                <a:latin typeface="Google Sans"/>
              </a:rPr>
              <a:t>λ</a:t>
            </a:r>
            <a:r>
              <a:rPr kumimoji="1" lang="en-US" altLang="ja-JP" sz="1200" dirty="0"/>
              <a:t>)=</a:t>
            </a:r>
            <a:r>
              <a:rPr lang="el-GR" altLang="ja-JP" sz="1200" dirty="0">
                <a:latin typeface="Google Sans"/>
              </a:rPr>
              <a:t>λ</a:t>
            </a:r>
            <a:r>
              <a:rPr lang="el-GR" altLang="ja-JP" sz="1200" dirty="0"/>
              <a:t>Σ</a:t>
            </a:r>
            <a:r>
              <a:rPr kumimoji="1" lang="en-US" altLang="ja-JP" sz="1200" dirty="0"/>
              <a:t> </a:t>
            </a:r>
            <a:endParaRPr kumimoji="1" lang="ja-JP" altLang="en-US" sz="1200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18100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Kullback-Leibler</a:t>
            </a:r>
            <a:r>
              <a:rPr kumimoji="1" lang="en-US" altLang="ja-JP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distance between complex generalized Gaussian distributions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4456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De Morgan laws for sets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F39A3-42A9-42DF-9489-8DCF63FB8489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253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DAA57-E83B-3462-1B0A-54AC72ADB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E0130B-BC01-E6D1-65D3-9F42AC1837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9BE50-DE77-55C3-8F61-52586E846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5122D-1F78-4033-FDF3-D94E415AE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EA400-0AD7-15BB-D6C8-FB9ABD8A9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9660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70EBF-830C-614E-26CA-35B6010C1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E0D0F1-210C-819D-E030-85F51BF0A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0FC66-E525-AC16-7CFE-097A378F5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01956-602C-119C-45AD-22E0F87F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543CB-E66A-90FC-087C-1F78EA35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3927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B74AC2-CB31-94F1-C86B-42F0AE36F7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5F63B-AB55-920C-C85D-E7E37743E4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36AAC-52D0-51B1-7FE5-29E569263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808768-6732-AB3F-DAD9-6F334520C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C2126-1174-F557-1180-E8E3F4154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7520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16E03-03D9-59F7-72E2-5E38C93FD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29F4D-D281-F5D3-E0BD-DF8DE4C88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9C451-B0B3-506E-0B31-9641F3E1B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4AE6C5-1BA1-5E06-75EB-D3F810A0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EA4B8-04B6-74F6-CE76-0C3B42B54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6527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F8B03-D5E4-E4ED-846D-66AD9A0BF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17F3B-1DC9-6B18-4E4B-66951ECB4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19696-19A3-80FC-A90D-60E81BD52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83DBB-5FAB-23A2-A30D-A0E162D60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E1DD8-0478-BB16-AFC2-985C82E6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4198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3E83F-E3BA-4325-754D-90D0DCE17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EF8BA-9C22-9C37-92A1-A370B4D218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5C3A6-1246-0FFD-659A-5F5D4C7CA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8D16B-EAC4-480C-CA46-2A97BAD04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B51D0-585D-2422-78F7-5D211C4DF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54FF4A-DCB0-34B5-3AE5-F377AB8D5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7230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5F572-C989-E998-BFAC-5E6DC7BFB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A5B3A-5114-D134-6999-FA8565075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CFD9F3-3E3A-AA44-C3F5-78742E01E3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7068B2-C953-1761-E653-ACF1286DAD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DCB6C1-B34B-6EDA-DF58-52B38DCE85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35E2FC-266B-1BD4-AA0C-0C5CABD8E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4547EC-7F10-DF7A-4544-AA4E49228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480B8-A577-5018-923D-386DAF315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630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ACCBF-5072-A9BE-8669-4D12BA2CC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711172-8381-A2BD-9CD3-F56EB101D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4C6B6-DC19-0598-448E-05459C273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CD146F-2BFB-0AFB-9544-0D2038663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6560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34117D-C40F-5299-5C8A-E30AB8BFD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C4B4DE-95EC-A1CC-4BFC-BFD4D83FE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6D023-655A-E571-8CC6-538E49C82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1879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1C008-84D3-16DC-90A6-48C423209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5B843-AD1A-B411-EEF5-AF6766B19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AC79B0-29A5-DE2D-4B65-017976373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99EA5C-AD8A-EC9B-6D89-034BB905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B1917-15A9-D381-9D8C-F3958A2E7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4DB082-6EFF-F4B0-2E56-FBFDB4BEB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9290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E6741-4341-94AF-8E32-BC5D195AE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64A688-AE90-4CE1-2789-9C4D7568EC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516B35-9753-471F-6C64-A7C8B95D7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29917-23EA-BCC5-ABE2-70DC3697E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2B6281-1F2E-D64B-613A-1C333E9EA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0DFE31-5D64-0A0F-4E6F-E258AE781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0329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C0C2B0-E84B-C33D-B349-D51C626EF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EAEDF-7F58-4EA9-3BEC-72CD07875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A88C6-0D01-D04D-3926-D514D505FF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54AC14-42AC-4F61-87D6-0D6F6CB19D6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F347C-A4FF-3BD9-56A6-19AB0AD66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0127-BE90-5FC2-D078-53FE439013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1113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12" Type="http://schemas.openxmlformats.org/officeDocument/2006/relationships/image" Target="../media/image4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11" Type="http://schemas.openxmlformats.org/officeDocument/2006/relationships/image" Target="../media/image48.png"/><Relationship Id="rId5" Type="http://schemas.openxmlformats.org/officeDocument/2006/relationships/image" Target="../media/image42.png"/><Relationship Id="rId10" Type="http://schemas.openxmlformats.org/officeDocument/2006/relationships/image" Target="../media/image47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7" Type="http://schemas.openxmlformats.org/officeDocument/2006/relationships/image" Target="../media/image65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9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3" Type="http://schemas.openxmlformats.org/officeDocument/2006/relationships/image" Target="../media/image79.png"/><Relationship Id="rId7" Type="http://schemas.openxmlformats.org/officeDocument/2006/relationships/image" Target="../media/image84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56554-2F44-0A69-A6D8-F487027E1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260" y="321504"/>
            <a:ext cx="10733480" cy="2387600"/>
          </a:xfrm>
        </p:spPr>
        <p:txBody>
          <a:bodyPr>
            <a:normAutofit/>
          </a:bodyPr>
          <a:lstStyle/>
          <a:p>
            <a:r>
              <a:rPr lang="en-US" altLang="ja-JP" b="0" i="0" dirty="0">
                <a:solidFill>
                  <a:srgbClr val="000000"/>
                </a:solidFill>
                <a:effectLst/>
                <a:latin typeface="Noto Sans JP" panose="020B0200000000000000" pitchFamily="50" charset="-128"/>
                <a:ea typeface="Noto Sans JP" panose="020B0200000000000000" pitchFamily="50" charset="-128"/>
              </a:rPr>
              <a:t>Curved Bregman divergences </a:t>
            </a:r>
            <a:br>
              <a:rPr lang="en-US" altLang="ja-JP" b="0" i="0" dirty="0">
                <a:solidFill>
                  <a:srgbClr val="000000"/>
                </a:solidFill>
                <a:effectLst/>
                <a:latin typeface="Noto Sans JP" panose="020B0200000000000000" pitchFamily="50" charset="-128"/>
                <a:ea typeface="Noto Sans JP" panose="020B0200000000000000" pitchFamily="50" charset="-128"/>
              </a:rPr>
            </a:br>
            <a:r>
              <a:rPr lang="en-US" altLang="ja-JP" b="0" i="0" dirty="0">
                <a:solidFill>
                  <a:srgbClr val="000000"/>
                </a:solidFill>
                <a:effectLst/>
                <a:latin typeface="Noto Sans JP" panose="020B0200000000000000" pitchFamily="50" charset="-128"/>
                <a:ea typeface="Noto Sans JP" panose="020B0200000000000000" pitchFamily="50" charset="-128"/>
              </a:rPr>
              <a:t>and their applications</a:t>
            </a:r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D36F7F-7050-603D-9AC1-E695A52D3E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388" y="5935070"/>
            <a:ext cx="3597648" cy="922930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5B2760E9-56C8-50F2-8D24-66EAB7ECED99}"/>
              </a:ext>
            </a:extLst>
          </p:cNvPr>
          <p:cNvSpPr txBox="1">
            <a:spLocks/>
          </p:cNvSpPr>
          <p:nvPr/>
        </p:nvSpPr>
        <p:spPr>
          <a:xfrm>
            <a:off x="1654110" y="326844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6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Frank Nielsen</a:t>
            </a:r>
            <a:endParaRPr lang="en-US" sz="3200" dirty="0">
              <a:latin typeface="+mj-lt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8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Sony Computer Science Laboratories, Inc.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9980B3-EBD4-8C03-1EE8-23165F9F2D0C}"/>
              </a:ext>
            </a:extLst>
          </p:cNvPr>
          <p:cNvSpPr txBox="1"/>
          <p:nvPr/>
        </p:nvSpPr>
        <p:spPr>
          <a:xfrm>
            <a:off x="4070719" y="5027751"/>
            <a:ext cx="43107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dirty="0"/>
              <a:t>Geometric Science of Information</a:t>
            </a:r>
          </a:p>
          <a:p>
            <a:pPr algn="ctr"/>
            <a:r>
              <a:rPr kumimoji="1" lang="en-US" altLang="ja-JP" sz="2000" dirty="0"/>
              <a:t>31st October 2025</a:t>
            </a:r>
            <a:endParaRPr kumimoji="1" lang="ja-JP" alt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5BE3E81-797C-C434-75C3-E2573C755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9" y="4537363"/>
            <a:ext cx="1695708" cy="1872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773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CF8DF-06D7-0751-02E2-4AE545A79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46" y="-28193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4"/>
                </a:solidFill>
              </a:rPr>
              <a:t>Curved Bregman divergences (</a:t>
            </a:r>
            <a:r>
              <a:rPr kumimoji="1" lang="en-US" altLang="ja-JP" b="1" dirty="0" err="1">
                <a:solidFill>
                  <a:schemeClr val="accent4"/>
                </a:solidFill>
              </a:rPr>
              <a:t>cBDs</a:t>
            </a:r>
            <a:r>
              <a:rPr kumimoji="1" lang="en-US" altLang="ja-JP" b="1" dirty="0">
                <a:solidFill>
                  <a:schemeClr val="accent4"/>
                </a:solidFill>
              </a:rPr>
              <a:t>)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7A531-0B0F-8C0C-AFCE-774C3FDD4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89" y="976323"/>
            <a:ext cx="11798015" cy="2353871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800" dirty="0"/>
              <a:t>Consider a domain U which maps to a subset of 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  by  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 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=</a:t>
            </a:r>
            <a:r>
              <a:rPr lang="en-US" altLang="ja-JP" sz="2800" dirty="0"/>
              <a:t>c(</a:t>
            </a:r>
            <a:r>
              <a:rPr lang="en-US" altLang="ja-JP" dirty="0">
                <a:latin typeface="Source Sans Pro" panose="020B0503030403020204" pitchFamily="34" charset="0"/>
              </a:rPr>
              <a:t>u</a:t>
            </a:r>
            <a:r>
              <a:rPr lang="en-US" altLang="ja-JP" sz="2800" dirty="0"/>
              <a:t>) </a:t>
            </a:r>
            <a:r>
              <a:rPr lang="en-US" altLang="ja-JP" dirty="0"/>
              <a:t>with </a:t>
            </a:r>
            <a:r>
              <a:rPr lang="en-US" altLang="ja-JP" b="1" dirty="0"/>
              <a:t>dim(U) &lt; dim(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/>
              <a:t>) </a:t>
            </a:r>
            <a:r>
              <a:rPr lang="en-US" altLang="ja-JP" sz="2800" dirty="0"/>
              <a:t>: </a:t>
            </a:r>
            <a:r>
              <a:rPr lang="en-US" altLang="ja-JP" sz="2800" b="1" dirty="0" err="1">
                <a:solidFill>
                  <a:srgbClr val="FF0000"/>
                </a:solidFill>
              </a:rPr>
              <a:t>B</a:t>
            </a:r>
            <a:r>
              <a:rPr lang="en-US" altLang="ja-JP" sz="2800" b="1" baseline="-25000" dirty="0" err="1">
                <a:solidFill>
                  <a:srgbClr val="FF0000"/>
                </a:solidFill>
              </a:rPr>
              <a:t>F,c</a:t>
            </a:r>
            <a:r>
              <a:rPr lang="en-US" altLang="ja-JP" sz="2800" b="1" dirty="0">
                <a:solidFill>
                  <a:srgbClr val="FF0000"/>
                </a:solidFill>
              </a:rPr>
              <a:t>(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u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</a:rPr>
              <a:t>: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u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</a:rPr>
              <a:t>) </a:t>
            </a:r>
            <a:r>
              <a:rPr lang="en-US" altLang="ja-JP" sz="2800" b="1" dirty="0"/>
              <a:t>:= B</a:t>
            </a:r>
            <a:r>
              <a:rPr lang="en-US" altLang="ja-JP" sz="2800" b="1" baseline="-25000" dirty="0"/>
              <a:t>F</a:t>
            </a:r>
            <a:r>
              <a:rPr lang="en-US" altLang="ja-JP" sz="2800" b="1" dirty="0"/>
              <a:t>(c(</a:t>
            </a:r>
            <a:r>
              <a:rPr lang="en-US" altLang="ja-JP" b="1" dirty="0">
                <a:latin typeface="Source Sans Pro" panose="020B0503030403020204" pitchFamily="34" charset="0"/>
              </a:rPr>
              <a:t>u</a:t>
            </a:r>
            <a:r>
              <a:rPr lang="en-US" altLang="ja-JP" sz="2800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b="1" dirty="0"/>
              <a:t>):c(</a:t>
            </a:r>
            <a:r>
              <a:rPr lang="el-GR" altLang="ja-JP" sz="2800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b="1" i="0" dirty="0">
                <a:effectLst/>
                <a:latin typeface="Source Sans Pro" panose="020B0503030403020204" pitchFamily="34" charset="0"/>
              </a:rPr>
              <a:t>u</a:t>
            </a:r>
            <a:r>
              <a:rPr lang="en-US" altLang="ja-JP" sz="2800" b="1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dirty="0"/>
              <a:t>)) </a:t>
            </a:r>
            <a:r>
              <a:rPr lang="en-US" altLang="ja-JP" sz="2400" dirty="0"/>
              <a:t>is not Bregman when {c(u) | u </a:t>
            </a:r>
            <a:r>
              <a:rPr lang="ja-JP" altLang="en-US" sz="2400" b="0" i="0" dirty="0">
                <a:effectLst/>
                <a:latin typeface="Source Sans Pro" panose="020B0503030403020204" pitchFamily="34" charset="0"/>
              </a:rPr>
              <a:t>∈</a:t>
            </a:r>
            <a:r>
              <a:rPr lang="en-US" altLang="ja-JP" sz="2400" dirty="0"/>
              <a:t> U} not convex. </a:t>
            </a:r>
            <a:r>
              <a:rPr lang="en-US" altLang="ja-JP" sz="2400" dirty="0" err="1"/>
              <a:t>cBDs</a:t>
            </a:r>
            <a:r>
              <a:rPr lang="en-US" altLang="ja-JP" sz="2400" dirty="0"/>
              <a:t> usually not BDs unless constraints c(.) are affine</a:t>
            </a:r>
            <a:endParaRPr kumimoji="1" lang="en-US" altLang="ja-JP" sz="2400" dirty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DADA56-BA9D-E1DD-836D-14A38EEE7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282" y="2933949"/>
            <a:ext cx="11279765" cy="309381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BC75CC-ECE9-90C8-A455-A6DA92DA4B85}"/>
              </a:ext>
            </a:extLst>
          </p:cNvPr>
          <p:cNvSpPr txBox="1"/>
          <p:nvPr/>
        </p:nvSpPr>
        <p:spPr>
          <a:xfrm>
            <a:off x="412955" y="2359696"/>
            <a:ext cx="70519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By analogy to curved exponential families</a:t>
            </a:r>
            <a:endParaRPr kumimoji="1" lang="ja-JP" alt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AA62CA-6C15-2754-2203-037B56F1BACA}"/>
              </a:ext>
            </a:extLst>
          </p:cNvPr>
          <p:cNvSpPr txBox="1"/>
          <p:nvPr/>
        </p:nvSpPr>
        <p:spPr>
          <a:xfrm>
            <a:off x="750282" y="6078793"/>
            <a:ext cx="11259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For example, U is real vector space, V is symmetric matrix vector space, CEF is sub-family of Gaussians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4479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EFD3D-D67D-F923-EBE6-EED99ABC6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9233A-4F43-8D85-5E37-14F473AD8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02B957-70D6-A32F-200E-E947CA990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58737"/>
            <a:ext cx="7874964" cy="15177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A0C7433-5D40-7063-7D34-6DA22123FB98}"/>
              </a:ext>
            </a:extLst>
          </p:cNvPr>
          <p:cNvSpPr txBox="1"/>
          <p:nvPr/>
        </p:nvSpPr>
        <p:spPr>
          <a:xfrm>
            <a:off x="5695658" y="4065895"/>
            <a:ext cx="6131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A toy example: Curved circle Euclidean divergence</a:t>
            </a:r>
            <a:endParaRPr kumimoji="1" lang="ja-JP" alt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6E48B9-788B-E5F4-A1F6-F2624C493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919" y="4765531"/>
            <a:ext cx="4994081" cy="17273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FCE8DF-214F-A63E-069F-9F621D6A68B0}"/>
              </a:ext>
            </a:extLst>
          </p:cNvPr>
          <p:cNvSpPr txBox="1"/>
          <p:nvPr/>
        </p:nvSpPr>
        <p:spPr>
          <a:xfrm>
            <a:off x="7257006" y="6391361"/>
            <a:ext cx="4714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2"/>
                </a:solidFill>
              </a:rPr>
              <a:t>A constant, thus not a Bregman generator!</a:t>
            </a:r>
            <a:endParaRPr kumimoji="1" lang="ja-JP" altLang="en-US" dirty="0">
              <a:solidFill>
                <a:schemeClr val="accent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9DD395-48C0-AFD6-388D-1997BCCA8D9C}"/>
              </a:ext>
            </a:extLst>
          </p:cNvPr>
          <p:cNvSpPr txBox="1"/>
          <p:nvPr/>
        </p:nvSpPr>
        <p:spPr>
          <a:xfrm>
            <a:off x="2040156" y="6421992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chemeClr val="accent2"/>
                </a:solidFill>
              </a:rPr>
              <a:t>N</a:t>
            </a:r>
            <a:r>
              <a:rPr kumimoji="1" lang="en-US" altLang="ja-JP" dirty="0">
                <a:solidFill>
                  <a:schemeClr val="accent2"/>
                </a:solidFill>
              </a:rPr>
              <a:t>ot a Bregman divergence</a:t>
            </a:r>
            <a:endParaRPr kumimoji="1" lang="ja-JP" altLang="en-US" dirty="0">
              <a:solidFill>
                <a:schemeClr val="accent2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C3FD9B8-A628-2262-FB3F-8A1451C65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246" y="589935"/>
            <a:ext cx="10834312" cy="417559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483F907-1AFA-6C0A-DCD4-7F54BCEF813E}"/>
              </a:ext>
            </a:extLst>
          </p:cNvPr>
          <p:cNvSpPr txBox="1">
            <a:spLocks/>
          </p:cNvSpPr>
          <p:nvPr/>
        </p:nvSpPr>
        <p:spPr>
          <a:xfrm>
            <a:off x="210636" y="-230188"/>
            <a:ext cx="119626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i="1" dirty="0">
                <a:solidFill>
                  <a:schemeClr val="accent4"/>
                </a:solidFill>
              </a:rPr>
              <a:t>Toy example</a:t>
            </a:r>
            <a:r>
              <a:rPr lang="en-US" altLang="ja-JP" b="1" dirty="0">
                <a:solidFill>
                  <a:schemeClr val="accent4"/>
                </a:solidFill>
              </a:rPr>
              <a:t>: curved </a:t>
            </a:r>
            <a:r>
              <a:rPr lang="en-US" altLang="ja-JP" b="1">
                <a:solidFill>
                  <a:schemeClr val="accent4"/>
                </a:solidFill>
              </a:rPr>
              <a:t>circle Euclidean </a:t>
            </a:r>
            <a:r>
              <a:rPr lang="en-US" altLang="ja-JP" b="1" dirty="0">
                <a:solidFill>
                  <a:schemeClr val="accent4"/>
                </a:solidFill>
              </a:rPr>
              <a:t>divergence</a:t>
            </a:r>
            <a:endParaRPr lang="ja-JP" altLang="en-US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62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563FB-D68E-673D-F047-3D2C796EA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36" y="-166529"/>
            <a:ext cx="11143164" cy="1325563"/>
          </a:xfrm>
        </p:spPr>
        <p:txBody>
          <a:bodyPr/>
          <a:lstStyle/>
          <a:p>
            <a:r>
              <a:rPr lang="en-US" altLang="ja-JP" b="1" i="1" dirty="0">
                <a:solidFill>
                  <a:schemeClr val="accent4"/>
                </a:solidFill>
              </a:rPr>
              <a:t>Example of curved BDs</a:t>
            </a:r>
            <a:r>
              <a:rPr lang="en-US" altLang="ja-JP" b="1" dirty="0">
                <a:solidFill>
                  <a:schemeClr val="accent4"/>
                </a:solidFill>
              </a:rPr>
              <a:t>: Symmetrized BDs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C0891-B197-D6B7-AF65-371FA0004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429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400" dirty="0"/>
              <a:t>= Jeffreys-Bregman divergences are curved Bregman divergences: </a:t>
            </a:r>
          </a:p>
          <a:p>
            <a:pPr marL="0" indent="0">
              <a:buNone/>
            </a:pPr>
            <a:r>
              <a:rPr lang="en-US" altLang="ja-JP" dirty="0"/>
              <a:t>S</a:t>
            </a:r>
            <a:r>
              <a:rPr lang="en-US" altLang="ja-JP" baseline="-25000" dirty="0"/>
              <a:t>F</a:t>
            </a:r>
            <a:r>
              <a:rPr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l-GR" altLang="ja-JP" dirty="0"/>
              <a:t> </a:t>
            </a:r>
            <a:r>
              <a:rPr lang="en-US" altLang="ja-JP" dirty="0"/>
              <a:t>,</a:t>
            </a:r>
            <a:r>
              <a:rPr lang="el-GR" altLang="ja-JP" dirty="0"/>
              <a:t>θ</a:t>
            </a:r>
            <a:r>
              <a:rPr lang="en-US" altLang="ja-JP" baseline="-25000" dirty="0"/>
              <a:t>2</a:t>
            </a:r>
            <a:r>
              <a:rPr lang="en-US" altLang="ja-JP" dirty="0"/>
              <a:t>)=&lt;</a:t>
            </a:r>
            <a:r>
              <a:rPr lang="el-GR" altLang="ja-JP" dirty="0"/>
              <a:t> θ</a:t>
            </a:r>
            <a:r>
              <a:rPr lang="en-US" altLang="ja-JP" baseline="-25000" dirty="0"/>
              <a:t>1</a:t>
            </a:r>
            <a:r>
              <a:rPr lang="el-GR" altLang="ja-JP" dirty="0"/>
              <a:t> </a:t>
            </a:r>
            <a:r>
              <a:rPr lang="en-US" altLang="ja-JP" dirty="0"/>
              <a:t>-</a:t>
            </a:r>
            <a:r>
              <a:rPr lang="el-GR" altLang="ja-JP" dirty="0"/>
              <a:t>θ</a:t>
            </a:r>
            <a:r>
              <a:rPr lang="en-US" altLang="ja-JP" baseline="-25000" dirty="0"/>
              <a:t>2</a:t>
            </a:r>
            <a:r>
              <a:rPr lang="en-US" altLang="ja-JP" dirty="0"/>
              <a:t> ,</a:t>
            </a:r>
            <a:r>
              <a:rPr lang="el-GR" altLang="ja-JP" dirty="0"/>
              <a:t>η</a:t>
            </a:r>
            <a:r>
              <a:rPr lang="en-US" altLang="ja-JP" baseline="-25000" dirty="0"/>
              <a:t>1 </a:t>
            </a:r>
            <a:r>
              <a:rPr lang="en-US" altLang="ja-JP" dirty="0"/>
              <a:t>-</a:t>
            </a:r>
            <a:r>
              <a:rPr lang="el-GR" altLang="ja-JP" dirty="0"/>
              <a:t>η </a:t>
            </a:r>
            <a:r>
              <a:rPr lang="en-US" altLang="ja-JP" baseline="-25000" dirty="0"/>
              <a:t>2 </a:t>
            </a:r>
            <a:r>
              <a:rPr lang="en-US" altLang="ja-JP" dirty="0"/>
              <a:t>&gt;</a:t>
            </a:r>
          </a:p>
          <a:p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D61C1B-A02F-F7AF-4E26-7E2495ACD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7380" y="2075922"/>
            <a:ext cx="8117108" cy="17146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4D2323-0E33-2BA9-29D0-053D1C3C0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32" y="4599995"/>
            <a:ext cx="2981325" cy="5810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AD90FE3-CBCC-B66E-5347-F0EF5A5BD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4751" y="4643752"/>
            <a:ext cx="3419475" cy="5429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1B3DC2E-F4A0-945A-E713-10F4CBAAD7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8297" y="3908116"/>
            <a:ext cx="4171950" cy="6381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D88C63-2333-0135-97BB-C232C32D6BB8}"/>
              </a:ext>
            </a:extLst>
          </p:cNvPr>
          <p:cNvSpPr txBox="1"/>
          <p:nvPr/>
        </p:nvSpPr>
        <p:spPr>
          <a:xfrm>
            <a:off x="2742125" y="5219175"/>
            <a:ext cx="87078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>
                <a:solidFill>
                  <a:srgbClr val="FF0000"/>
                </a:solidFill>
              </a:rPr>
              <a:t>m</a:t>
            </a:r>
            <a:r>
              <a:rPr kumimoji="1" lang="en-US" altLang="ja-JP" sz="2000" dirty="0">
                <a:solidFill>
                  <a:srgbClr val="FF0000"/>
                </a:solidFill>
              </a:rPr>
              <a:t>-dimensional submanifold in 2m-dimensional space</a:t>
            </a:r>
          </a:p>
          <a:p>
            <a:r>
              <a:rPr lang="en-US" altLang="ja-JP" sz="2000" dirty="0">
                <a:solidFill>
                  <a:srgbClr val="FF0000"/>
                </a:solidFill>
              </a:rPr>
              <a:t>(usually not </a:t>
            </a:r>
            <a:r>
              <a:rPr lang="en-US" altLang="ja-JP" sz="2000" dirty="0" err="1">
                <a:solidFill>
                  <a:srgbClr val="FF0000"/>
                </a:solidFill>
              </a:rPr>
              <a:t>cvx</a:t>
            </a:r>
            <a:r>
              <a:rPr lang="en-US" altLang="ja-JP" sz="2000" dirty="0">
                <a:solidFill>
                  <a:srgbClr val="FF0000"/>
                </a:solidFill>
              </a:rPr>
              <a:t> affine space, hence not a Bregman divergence)</a:t>
            </a:r>
          </a:p>
          <a:p>
            <a:r>
              <a:rPr kumimoji="1" lang="en-US" altLang="ja-JP" sz="2000" dirty="0">
                <a:solidFill>
                  <a:srgbClr val="FF0000"/>
                </a:solidFill>
              </a:rPr>
              <a:t>Only affine for quadratic generators (squared </a:t>
            </a:r>
            <a:r>
              <a:rPr kumimoji="1" lang="en-US" altLang="ja-JP" sz="2000" dirty="0" err="1">
                <a:solidFill>
                  <a:srgbClr val="FF0000"/>
                </a:solidFill>
              </a:rPr>
              <a:t>Mahalanobis</a:t>
            </a:r>
            <a:r>
              <a:rPr kumimoji="1" lang="en-US" altLang="ja-JP" sz="2000" dirty="0">
                <a:solidFill>
                  <a:srgbClr val="FF0000"/>
                </a:solidFill>
              </a:rPr>
              <a:t> divergences)</a:t>
            </a:r>
            <a:endParaRPr kumimoji="1" lang="ja-JP" altLang="en-US" sz="2000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3C6BB5-32E9-D447-B7B6-03022EE5CF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3482" y="4684963"/>
            <a:ext cx="3639820" cy="5759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93E21A-B245-E14F-474C-F4454FBBDC84}"/>
              </a:ext>
            </a:extLst>
          </p:cNvPr>
          <p:cNvSpPr txBox="1"/>
          <p:nvPr/>
        </p:nvSpPr>
        <p:spPr>
          <a:xfrm>
            <a:off x="1048496" y="6390696"/>
            <a:ext cx="114188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“Sided and symmetrized Bregman centroids.” IEEE transactions on Information Theory 55.6 (2009)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769C4A-08CE-7F2A-9045-73F130FFA6C6}"/>
              </a:ext>
            </a:extLst>
          </p:cNvPr>
          <p:cNvSpPr txBox="1"/>
          <p:nvPr/>
        </p:nvSpPr>
        <p:spPr>
          <a:xfrm>
            <a:off x="531432" y="3886507"/>
            <a:ext cx="2779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Curved domain: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05029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89756-CDBE-D604-54C2-1BA3F148E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29" y="-46457"/>
            <a:ext cx="11924371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4"/>
                </a:solidFill>
              </a:rPr>
              <a:t>Another ex</a:t>
            </a:r>
            <a:r>
              <a:rPr kumimoji="1" lang="en-US" altLang="ja-JP" b="1" dirty="0">
                <a:solidFill>
                  <a:schemeClr val="accent4"/>
                </a:solidFill>
              </a:rPr>
              <a:t>ample of curved Bregman divergences: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D8F54-9C19-49F8-64DA-90742566F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885" y="866151"/>
            <a:ext cx="12143910" cy="5380038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Consider d-variate </a:t>
            </a:r>
            <a:r>
              <a:rPr kumimoji="1" lang="en-US" altLang="ja-JP" b="1" dirty="0"/>
              <a:t>circular complex normal distributions</a:t>
            </a:r>
            <a:endParaRPr lang="en-US" altLang="ja-JP" b="1" dirty="0"/>
          </a:p>
          <a:p>
            <a:r>
              <a:rPr kumimoji="1" lang="en-US" altLang="ja-JP" dirty="0"/>
              <a:t>CNDs handled as </a:t>
            </a:r>
            <a:r>
              <a:rPr kumimoji="1" lang="en-US" altLang="ja-JP" b="1" dirty="0"/>
              <a:t>2d real normal distributions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Then KLD between CNDs amounts to a </a:t>
            </a:r>
            <a:r>
              <a:rPr lang="en-US" altLang="ja-JP" b="1" dirty="0">
                <a:solidFill>
                  <a:srgbClr val="FF0000"/>
                </a:solidFill>
              </a:rPr>
              <a:t>curved Bregman divergence</a:t>
            </a:r>
            <a:r>
              <a:rPr lang="en-US" altLang="ja-JP" dirty="0"/>
              <a:t>:</a:t>
            </a:r>
          </a:p>
          <a:p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Curved submanifold </a:t>
            </a:r>
            <a:r>
              <a:rPr lang="en-US" altLang="ja-JP" dirty="0"/>
              <a:t>parameter in R</a:t>
            </a:r>
            <a:r>
              <a:rPr lang="en-US" altLang="ja-JP" baseline="30000" dirty="0"/>
              <a:t>2d</a:t>
            </a:r>
            <a:r>
              <a:rPr lang="en-US" altLang="ja-JP" dirty="0"/>
              <a:t> x Mat(2d)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695752-72A8-5651-BCE4-3497E3CCF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0722" y="800478"/>
            <a:ext cx="2000250" cy="504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D07E48-832F-F095-2B87-C65BAD995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0759" y="1326293"/>
            <a:ext cx="2828925" cy="619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E0681B-26A3-B5A9-100A-9D499A7DE8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5912" y="2284433"/>
            <a:ext cx="3105150" cy="6572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6DDE7C-3262-D0D0-1506-75BBF7B885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4033" y="2194351"/>
            <a:ext cx="4486275" cy="9620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8194D1-0938-9A06-76ED-43EC00F7D4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881" y="3890147"/>
            <a:ext cx="8096250" cy="800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EF7542-D542-A02E-D39D-9700F25314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37921" y="4569123"/>
            <a:ext cx="1238250" cy="3619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F898F0D-5B39-D9B8-107E-310D8D9DD49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30790" y="4524024"/>
            <a:ext cx="4505325" cy="39052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4927F92-FD32-C0C8-2FBA-932DAFD4B2E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1090" y="5321063"/>
            <a:ext cx="8950984" cy="112398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94833B1-9924-D9BD-FB66-891C5ACE3208}"/>
              </a:ext>
            </a:extLst>
          </p:cNvPr>
          <p:cNvSpPr txBox="1"/>
          <p:nvPr/>
        </p:nvSpPr>
        <p:spPr>
          <a:xfrm>
            <a:off x="10167934" y="5897270"/>
            <a:ext cx="178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2504.05654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E2A5270-5497-A006-5BF5-A388EFB81A0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402922" y="4188646"/>
            <a:ext cx="1600200" cy="35242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1DD597A-98EB-E96B-85FF-50EC43205B87}"/>
              </a:ext>
            </a:extLst>
          </p:cNvPr>
          <p:cNvSpPr txBox="1"/>
          <p:nvPr/>
        </p:nvSpPr>
        <p:spPr>
          <a:xfrm>
            <a:off x="9609792" y="3838651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Natural parameters</a:t>
            </a:r>
            <a:endParaRPr kumimoji="1" lang="ja-JP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BC8ACD-7A66-06D9-FFC1-F582E57A83A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77384" y="2510747"/>
            <a:ext cx="233362" cy="398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9599E8-9C40-9D53-D64B-B280E6191F7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85379" y="2476319"/>
            <a:ext cx="233362" cy="3980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90977AD-77D1-2C50-F086-F8A43C6E43B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30806" y="4603354"/>
            <a:ext cx="233362" cy="3980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1C8356-B09B-15FB-9E0E-63978A16700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54678" y="4600575"/>
            <a:ext cx="233362" cy="3980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6EFED5-E182-2342-B9BB-C9D77B947DC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02700" y="4599804"/>
            <a:ext cx="233362" cy="3980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E440D31-4C30-EBC1-8331-D219189692E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907610" y="4674759"/>
            <a:ext cx="233362" cy="3980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71221B-6063-859A-4D2A-3FF1EF1009CC}"/>
              </a:ext>
            </a:extLst>
          </p:cNvPr>
          <p:cNvSpPr txBox="1"/>
          <p:nvPr/>
        </p:nvSpPr>
        <p:spPr>
          <a:xfrm>
            <a:off x="74781" y="6173334"/>
            <a:ext cx="12582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>
                <a:solidFill>
                  <a:schemeClr val="accent6"/>
                </a:solidFill>
              </a:rPr>
              <a:t>See also </a:t>
            </a:r>
            <a:r>
              <a:rPr lang="en-US" altLang="ja-JP" sz="1400" dirty="0" err="1">
                <a:solidFill>
                  <a:schemeClr val="accent6"/>
                </a:solidFill>
              </a:rPr>
              <a:t>Nakashika</a:t>
            </a:r>
            <a:r>
              <a:rPr lang="en-US" altLang="ja-JP" sz="1400" dirty="0">
                <a:solidFill>
                  <a:schemeClr val="accent6"/>
                </a:solidFill>
              </a:rPr>
              <a:t>, T: "Complex-Valued Variational Autoencoder: A Novel Deep Generative Model for Direct Representation of Complex Spectra.“</a:t>
            </a:r>
          </a:p>
          <a:p>
            <a:r>
              <a:rPr lang="en-US" altLang="ja-JP" sz="1400" dirty="0">
                <a:solidFill>
                  <a:schemeClr val="accent6"/>
                </a:solidFill>
              </a:rPr>
              <a:t> </a:t>
            </a:r>
            <a:r>
              <a:rPr lang="en-US" altLang="ja-JP" sz="1400" i="1" dirty="0">
                <a:solidFill>
                  <a:schemeClr val="accent6"/>
                </a:solidFill>
              </a:rPr>
              <a:t>INTERSPEECH</a:t>
            </a:r>
            <a:r>
              <a:rPr lang="en-US" altLang="ja-JP" sz="1400" dirty="0">
                <a:solidFill>
                  <a:schemeClr val="accent6"/>
                </a:solidFill>
              </a:rPr>
              <a:t>. 2020.</a:t>
            </a:r>
            <a:endParaRPr kumimoji="1" lang="ja-JP" altLang="en-US" sz="1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360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E701AF9-5092-2EDE-2998-F79BC5EF3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8240" y="1866873"/>
            <a:ext cx="5536735" cy="220332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898C2-16F7-6FB8-DF08-9932EF7E9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14" y="1668415"/>
            <a:ext cx="7425149" cy="3354811"/>
          </a:xfrm>
        </p:spPr>
        <p:txBody>
          <a:bodyPr/>
          <a:lstStyle/>
          <a:p>
            <a:pPr marL="0" indent="0">
              <a:buNone/>
            </a:pPr>
            <a:r>
              <a:rPr lang="en-US" altLang="ja-JP" dirty="0"/>
              <a:t>Theorem:</a:t>
            </a:r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2999039-F59C-DDCD-4A3C-26DD4884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83" y="298437"/>
            <a:ext cx="11368165" cy="1325563"/>
          </a:xfrm>
        </p:spPr>
        <p:txBody>
          <a:bodyPr>
            <a:normAutofit fontScale="90000"/>
          </a:bodyPr>
          <a:lstStyle/>
          <a:p>
            <a:r>
              <a:rPr kumimoji="1" lang="en-US" altLang="ja-JP" b="1" dirty="0">
                <a:solidFill>
                  <a:schemeClr val="accent4"/>
                </a:solidFill>
              </a:rPr>
              <a:t>Curved Bregman centroid</a:t>
            </a:r>
            <a:r>
              <a:rPr lang="en-US" altLang="ja-JP" b="1" dirty="0">
                <a:solidFill>
                  <a:schemeClr val="accent4"/>
                </a:solidFill>
              </a:rPr>
              <a:t> is the </a:t>
            </a:r>
            <a:br>
              <a:rPr lang="en-US" altLang="ja-JP" b="1" dirty="0">
                <a:solidFill>
                  <a:schemeClr val="accent4"/>
                </a:solidFill>
              </a:rPr>
            </a:br>
            <a:r>
              <a:rPr kumimoji="1" lang="en-US" altLang="ja-JP" b="1" dirty="0">
                <a:solidFill>
                  <a:schemeClr val="accent4"/>
                </a:solidFill>
              </a:rPr>
              <a:t>Bregman projection of the full Bregman centroid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48B106-6ADE-74C3-97BD-A8C3F5A06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314" y="2175822"/>
            <a:ext cx="6333273" cy="1042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DBF6AE-9573-FDD7-F79F-7B48EA821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350" y="1624000"/>
            <a:ext cx="1548293" cy="5439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BF84DF-B923-654D-A91D-A208D16341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2339" y="3262791"/>
            <a:ext cx="1197122" cy="4379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1F5097-219D-C76A-A2BB-64A50E9BCE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906682"/>
            <a:ext cx="10546503" cy="33548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C97509-D2DA-DA2B-AB3E-02EA2AF2465A}"/>
              </a:ext>
            </a:extLst>
          </p:cNvPr>
          <p:cNvSpPr txBox="1"/>
          <p:nvPr/>
        </p:nvSpPr>
        <p:spPr>
          <a:xfrm>
            <a:off x="7351891" y="2356721"/>
            <a:ext cx="324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2800" dirty="0"/>
              <a:t>)</a:t>
            </a:r>
            <a:endParaRPr kumimoji="1" lang="ja-JP" alt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55788F-5332-B11B-AE31-B6893DB9609D}"/>
              </a:ext>
            </a:extLst>
          </p:cNvPr>
          <p:cNvSpPr txBox="1"/>
          <p:nvPr/>
        </p:nvSpPr>
        <p:spPr>
          <a:xfrm>
            <a:off x="2019009" y="1651757"/>
            <a:ext cx="3140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Bregman projection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789F89-2B53-828B-56BE-9A6A6E46C6F2}"/>
              </a:ext>
            </a:extLst>
          </p:cNvPr>
          <p:cNvSpPr txBox="1"/>
          <p:nvPr/>
        </p:nvSpPr>
        <p:spPr>
          <a:xfrm>
            <a:off x="1524000" y="6577247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"What is... an information projection?" Notices of the AMS 65.3 (2018): 321-324.</a:t>
            </a: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C89D8738-6118-69CC-CE47-891CD8640936}"/>
              </a:ext>
            </a:extLst>
          </p:cNvPr>
          <p:cNvSpPr/>
          <p:nvPr/>
        </p:nvSpPr>
        <p:spPr>
          <a:xfrm>
            <a:off x="2754349" y="2846143"/>
            <a:ext cx="189571" cy="41683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96E42268-FE73-86F4-602B-1101DA36A033}"/>
              </a:ext>
            </a:extLst>
          </p:cNvPr>
          <p:cNvSpPr/>
          <p:nvPr/>
        </p:nvSpPr>
        <p:spPr>
          <a:xfrm>
            <a:off x="5576789" y="2035365"/>
            <a:ext cx="210693" cy="32781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24E704-4C2F-69FA-999E-7A59749767C9}"/>
              </a:ext>
            </a:extLst>
          </p:cNvPr>
          <p:cNvSpPr txBox="1"/>
          <p:nvPr/>
        </p:nvSpPr>
        <p:spPr>
          <a:xfrm>
            <a:off x="613317" y="3265312"/>
            <a:ext cx="1471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N-point opt.</a:t>
            </a:r>
            <a:endParaRPr kumimoji="1" lang="ja-JP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23F593-683D-707F-43E5-CB5B0D559A9A}"/>
              </a:ext>
            </a:extLst>
          </p:cNvPr>
          <p:cNvSpPr txBox="1"/>
          <p:nvPr/>
        </p:nvSpPr>
        <p:spPr>
          <a:xfrm>
            <a:off x="4477637" y="3283818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>
                <a:solidFill>
                  <a:srgbClr val="FF0000"/>
                </a:solidFill>
              </a:rPr>
              <a:t>One</a:t>
            </a:r>
            <a:r>
              <a:rPr kumimoji="1" lang="en-US" altLang="ja-JP" b="1" dirty="0">
                <a:solidFill>
                  <a:srgbClr val="FF0000"/>
                </a:solidFill>
              </a:rPr>
              <a:t>-point opt!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281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F8BD9-A4B1-993E-15C4-65716C76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69" y="0"/>
            <a:ext cx="11754394" cy="1325563"/>
          </a:xfrm>
        </p:spPr>
        <p:txBody>
          <a:bodyPr/>
          <a:lstStyle/>
          <a:p>
            <a:r>
              <a:rPr kumimoji="1" lang="en-US" altLang="ja-JP" dirty="0"/>
              <a:t>Usually duality of regular BD with regular EF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0F5EA-311B-4A7B-01FC-64C63CD4B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327489-D54F-51B3-FBEE-AB4548753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13" y="1880498"/>
            <a:ext cx="7894320" cy="3975516"/>
          </a:xfrm>
          <a:prstGeom prst="rect">
            <a:avLst/>
          </a:prstGeom>
        </p:spPr>
      </p:pic>
      <p:pic>
        <p:nvPicPr>
          <p:cNvPr id="1026" name="Picture 2" descr="Methods of Information Geometry">
            <a:extLst>
              <a:ext uri="{FF2B5EF4-FFF2-40B4-BE49-F238E27FC236}">
                <a16:creationId xmlns:a16="http://schemas.microsoft.com/office/drawing/2014/main" id="{806F1F76-FEB2-B39D-9F83-9AE3CD605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5296" y="1224734"/>
            <a:ext cx="2728504" cy="3889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3450D46-6E55-1A24-8420-D3F8F3AD12A7}"/>
              </a:ext>
            </a:extLst>
          </p:cNvPr>
          <p:cNvSpPr txBox="1"/>
          <p:nvPr/>
        </p:nvSpPr>
        <p:spPr>
          <a:xfrm>
            <a:off x="7867105" y="6410950"/>
            <a:ext cx="61460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https://arxiv.org/abs/1203.5181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D311835-A1AB-1E7B-099C-9213543608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057675"/>
            <a:ext cx="6229350" cy="6000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C07A9C4E-9849-6D56-5429-59BBC2A5839B}"/>
              </a:ext>
            </a:extLst>
          </p:cNvPr>
          <p:cNvSpPr txBox="1">
            <a:spLocks/>
          </p:cNvSpPr>
          <p:nvPr/>
        </p:nvSpPr>
        <p:spPr>
          <a:xfrm>
            <a:off x="1848395" y="5368861"/>
            <a:ext cx="1175439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600" dirty="0">
                <a:latin typeface="Cambria" panose="02040503050406030204" pitchFamily="18" charset="0"/>
                <a:ea typeface="Cambria" panose="02040503050406030204" pitchFamily="18" charset="0"/>
              </a:rPr>
              <a:t>Projection theorem of MLE for curved EFs</a:t>
            </a:r>
            <a:endParaRPr lang="ja-JP" altLang="en-US" sz="36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4529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6AB85-7F38-5BFB-BF4F-13464AA4A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314252"/>
            <a:ext cx="12172404" cy="2387600"/>
          </a:xfrm>
        </p:spPr>
        <p:txBody>
          <a:bodyPr>
            <a:normAutofit/>
          </a:bodyPr>
          <a:lstStyle/>
          <a:p>
            <a:r>
              <a:rPr kumimoji="1" lang="en-US" altLang="ja-JP" sz="5400" b="1" dirty="0">
                <a:solidFill>
                  <a:schemeClr val="accent4"/>
                </a:solidFill>
              </a:rPr>
              <a:t>Space of Bregman balls</a:t>
            </a:r>
            <a:endParaRPr kumimoji="1" lang="ja-JP" altLang="en-US" sz="5400" b="1" dirty="0">
              <a:solidFill>
                <a:schemeClr val="accent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77552B-9F59-0F24-94A4-F3CB52B35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789" y="1160896"/>
            <a:ext cx="6560884" cy="33790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470AE6-2765-F42C-2E84-CDC4C7EC0AE8}"/>
              </a:ext>
            </a:extLst>
          </p:cNvPr>
          <p:cNvSpPr txBox="1"/>
          <p:nvPr/>
        </p:nvSpPr>
        <p:spPr>
          <a:xfrm>
            <a:off x="357402" y="4715062"/>
            <a:ext cx="44967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Right-sided Bregman ball:</a:t>
            </a:r>
            <a:endParaRPr kumimoji="1" lang="ja-JP" alt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37B712-4CB9-729F-6F63-ED7386E748C3}"/>
              </a:ext>
            </a:extLst>
          </p:cNvPr>
          <p:cNvSpPr txBox="1"/>
          <p:nvPr/>
        </p:nvSpPr>
        <p:spPr>
          <a:xfrm>
            <a:off x="357401" y="5275697"/>
            <a:ext cx="42947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Left</a:t>
            </a:r>
            <a:r>
              <a:rPr kumimoji="1" lang="en-US" altLang="ja-JP" sz="2800" dirty="0"/>
              <a:t>-sided Bregman ball:</a:t>
            </a:r>
            <a:endParaRPr kumimoji="1" lang="ja-JP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73DAEE-4353-1125-F71A-7E4F5A167D39}"/>
              </a:ext>
            </a:extLst>
          </p:cNvPr>
          <p:cNvSpPr txBox="1"/>
          <p:nvPr/>
        </p:nvSpPr>
        <p:spPr>
          <a:xfrm>
            <a:off x="8003186" y="2978022"/>
            <a:ext cx="40164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dirty="0"/>
              <a:t>Example:</a:t>
            </a:r>
          </a:p>
          <a:p>
            <a:r>
              <a:rPr kumimoji="1" lang="en-US" altLang="ja-JP" sz="1800" dirty="0" err="1"/>
              <a:t>Itakura</a:t>
            </a:r>
            <a:r>
              <a:rPr kumimoji="1" lang="en-US" altLang="ja-JP" sz="1800" dirty="0"/>
              <a:t>-Saito </a:t>
            </a:r>
            <a:r>
              <a:rPr kumimoji="1" lang="en-US" altLang="ja-JP" sz="1800"/>
              <a:t>right and left </a:t>
            </a:r>
            <a:r>
              <a:rPr kumimoji="1" lang="en-US" altLang="ja-JP" sz="1800" dirty="0"/>
              <a:t>spheres</a:t>
            </a:r>
            <a:endParaRPr kumimoji="1" lang="ja-JP" altLang="en-US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24E9B6-9F2F-AD95-E8E8-5940CD250204}"/>
              </a:ext>
            </a:extLst>
          </p:cNvPr>
          <p:cNvSpPr txBox="1"/>
          <p:nvPr/>
        </p:nvSpPr>
        <p:spPr>
          <a:xfrm>
            <a:off x="99627" y="6095774"/>
            <a:ext cx="12075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chemeClr val="accent5"/>
                </a:solidFill>
              </a:rPr>
              <a:t>Application: Boolean </a:t>
            </a:r>
            <a:r>
              <a:rPr lang="en-US" altLang="ja-JP" sz="2800" dirty="0">
                <a:solidFill>
                  <a:schemeClr val="accent5"/>
                </a:solidFill>
              </a:rPr>
              <a:t>a</a:t>
            </a:r>
            <a:r>
              <a:rPr kumimoji="1" lang="en-US" altLang="ja-JP" sz="2800" dirty="0">
                <a:solidFill>
                  <a:schemeClr val="accent5"/>
                </a:solidFill>
              </a:rPr>
              <a:t>lgebra of unions </a:t>
            </a:r>
            <a:r>
              <a:rPr lang="en-US" altLang="ja-JP" sz="2800" dirty="0">
                <a:solidFill>
                  <a:schemeClr val="accent5"/>
                </a:solidFill>
              </a:rPr>
              <a:t>&amp; </a:t>
            </a:r>
            <a:r>
              <a:rPr kumimoji="1" lang="en-US" altLang="ja-JP" sz="2800" dirty="0">
                <a:solidFill>
                  <a:schemeClr val="accent5"/>
                </a:solidFill>
              </a:rPr>
              <a:t>intersections of Bregman balls</a:t>
            </a:r>
            <a:endParaRPr kumimoji="1" lang="ja-JP" altLang="en-US" sz="2800" dirty="0">
              <a:solidFill>
                <a:schemeClr val="accent5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691C5B-C040-7A34-35F8-F0E5925C1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2273" y="4743455"/>
            <a:ext cx="6640414" cy="11889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E417115-C335-4545-F829-7F9F89E80B3F}"/>
              </a:ext>
            </a:extLst>
          </p:cNvPr>
          <p:cNvSpPr txBox="1"/>
          <p:nvPr/>
        </p:nvSpPr>
        <p:spPr>
          <a:xfrm>
            <a:off x="10879873" y="5327970"/>
            <a:ext cx="3652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200" b="0" i="0" dirty="0">
                <a:effectLst/>
                <a:latin typeface="Source Sans Pro" panose="020B0503030403020204" pitchFamily="34" charset="0"/>
              </a:rPr>
              <a:t>≤</a:t>
            </a:r>
            <a:endParaRPr lang="ja-JP" altLang="en-US" sz="3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03651F-A26C-C19C-7E4F-E168AB609AD8}"/>
              </a:ext>
            </a:extLst>
          </p:cNvPr>
          <p:cNvSpPr txBox="1"/>
          <p:nvPr/>
        </p:nvSpPr>
        <p:spPr>
          <a:xfrm>
            <a:off x="10879873" y="4868897"/>
            <a:ext cx="3652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200" b="0" i="0" dirty="0">
                <a:effectLst/>
                <a:latin typeface="Source Sans Pro" panose="020B0503030403020204" pitchFamily="34" charset="0"/>
              </a:rPr>
              <a:t>≤</a:t>
            </a: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64399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ED43D-E98E-B848-278D-C52AFB8B5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521" y="5902553"/>
            <a:ext cx="11036781" cy="1325563"/>
          </a:xfrm>
        </p:spPr>
        <p:txBody>
          <a:bodyPr>
            <a:normAutofit/>
          </a:bodyPr>
          <a:lstStyle/>
          <a:p>
            <a:r>
              <a:rPr kumimoji="1"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Lifting to potential Bregman generator graph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 &amp; vertical projection</a:t>
            </a:r>
            <a:endParaRPr kumimoji="1" lang="ja-JP" altLang="en-US" sz="28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FC9F2-DFB2-EAD5-7F7E-F5B69568C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302"/>
            <a:ext cx="7758904" cy="47321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F5A2F33-B8B3-C69A-195B-861AACEDA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2863" y="2996911"/>
            <a:ext cx="3789088" cy="4320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04A2CED-1D80-CB1B-72FF-75F232611473}"/>
              </a:ext>
            </a:extLst>
          </p:cNvPr>
          <p:cNvSpPr txBox="1"/>
          <p:nvPr/>
        </p:nvSpPr>
        <p:spPr>
          <a:xfrm>
            <a:off x="7879601" y="1108416"/>
            <a:ext cx="62619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2800" b="0" i="0" dirty="0">
                <a:solidFill>
                  <a:srgbClr val="1F1F1F"/>
                </a:solidFill>
                <a:effectLst/>
                <a:latin typeface="Google Sans"/>
              </a:rPr>
              <a:t>↓ </a:t>
            </a:r>
            <a:r>
              <a:rPr lang="en-US" altLang="ja-JP" sz="2800" dirty="0">
                <a:solidFill>
                  <a:srgbClr val="1F1F1F"/>
                </a:solidFill>
                <a:latin typeface="Google Sans"/>
              </a:rPr>
              <a:t>means</a:t>
            </a:r>
            <a:r>
              <a:rPr lang="en-US" altLang="ja-JP" sz="2800" b="0" i="0" dirty="0">
                <a:solidFill>
                  <a:srgbClr val="1F1F1F"/>
                </a:solidFill>
                <a:effectLst/>
                <a:latin typeface="Google Sans"/>
              </a:rPr>
              <a:t> vertical projection</a:t>
            </a:r>
            <a:endParaRPr lang="ja-JP" altLang="en-US" sz="28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83586F-757B-BFBA-F3AC-67ABE4C2BF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530" y="901701"/>
            <a:ext cx="5448300" cy="4857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79094A5-DE00-F9AA-2B80-B3C3B68732F3}"/>
              </a:ext>
            </a:extLst>
          </p:cNvPr>
          <p:cNvSpPr txBox="1"/>
          <p:nvPr/>
        </p:nvSpPr>
        <p:spPr>
          <a:xfrm>
            <a:off x="7879601" y="1832045"/>
            <a:ext cx="41537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S</a:t>
            </a:r>
            <a:r>
              <a:rPr lang="en-US" altLang="ja-JP" sz="2800" baseline="30000" dirty="0"/>
              <a:t>c</a:t>
            </a:r>
            <a:r>
              <a:rPr kumimoji="1" lang="en-US" altLang="ja-JP" sz="2800" dirty="0"/>
              <a:t>: complement of set S</a:t>
            </a:r>
            <a:endParaRPr kumimoji="1" lang="ja-JP" alt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E56E1E-E60A-F76F-A8DC-9627E8A4E639}"/>
              </a:ext>
            </a:extLst>
          </p:cNvPr>
          <p:cNvSpPr txBox="1"/>
          <p:nvPr/>
        </p:nvSpPr>
        <p:spPr>
          <a:xfrm>
            <a:off x="7720904" y="2572173"/>
            <a:ext cx="4471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To any sphere, associate a hyperplane:</a:t>
            </a:r>
            <a:endParaRPr kumimoji="1"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EB03C7-6B0E-9182-19A1-BAF94F3CEE05}"/>
              </a:ext>
            </a:extLst>
          </p:cNvPr>
          <p:cNvSpPr txBox="1"/>
          <p:nvPr/>
        </p:nvSpPr>
        <p:spPr>
          <a:xfrm>
            <a:off x="7591166" y="3896384"/>
            <a:ext cx="4605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Reciprocally, to a hyperplane cutting the</a:t>
            </a:r>
          </a:p>
          <a:p>
            <a:r>
              <a:rPr lang="en-US" altLang="ja-JP" dirty="0"/>
              <a:t>function graph, associate a sphere</a:t>
            </a:r>
            <a:endParaRPr kumimoji="1" lang="ja-JP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D8F268-6C2D-273C-79BE-62C234075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3452" y="4559442"/>
            <a:ext cx="1781175" cy="342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2C66C2-D2C3-8B5E-552C-3AB73B0B50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7739" y="4965042"/>
            <a:ext cx="1752600" cy="4667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64D1C8C-4B34-1BCD-7B0E-0FDBB3DDBE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35369" y="5402031"/>
            <a:ext cx="2124075" cy="4191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0C79C18-4EC1-4D09-180A-61F64F42B198}"/>
              </a:ext>
            </a:extLst>
          </p:cNvPr>
          <p:cNvSpPr txBox="1"/>
          <p:nvPr/>
        </p:nvSpPr>
        <p:spPr>
          <a:xfrm>
            <a:off x="7973394" y="4965042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C</a:t>
            </a:r>
            <a:r>
              <a:rPr kumimoji="1" lang="en-US" altLang="ja-JP" dirty="0"/>
              <a:t>enter:</a:t>
            </a:r>
            <a:endParaRPr kumimoji="1"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31E4D2-33DA-8F05-33EA-0B0F7486E138}"/>
              </a:ext>
            </a:extLst>
          </p:cNvPr>
          <p:cNvSpPr txBox="1"/>
          <p:nvPr/>
        </p:nvSpPr>
        <p:spPr>
          <a:xfrm>
            <a:off x="7973393" y="5489609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Radius:</a:t>
            </a:r>
            <a:endParaRPr kumimoji="1" lang="ja-JP" alt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17073E2-CBF2-ABAB-7201-EEC0F9CEDE76}"/>
              </a:ext>
            </a:extLst>
          </p:cNvPr>
          <p:cNvSpPr txBox="1">
            <a:spLocks/>
          </p:cNvSpPr>
          <p:nvPr/>
        </p:nvSpPr>
        <p:spPr>
          <a:xfrm>
            <a:off x="278781" y="-687796"/>
            <a:ext cx="12172404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54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Right Bregman ball </a:t>
            </a:r>
            <a:r>
              <a:rPr lang="en-US" altLang="ja-JP" sz="5400" b="1" dirty="0"/>
              <a:t>and its </a:t>
            </a:r>
            <a:r>
              <a:rPr lang="en-US" altLang="ja-JP" sz="54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complement</a:t>
            </a:r>
            <a:endParaRPr lang="ja-JP" altLang="en-US" sz="5400" b="1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3910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16913-4D50-078B-08DD-BC00B997F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534" y="-180975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Intersection of two right Bregman balls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F8DC85-C0FA-31B1-0AEF-C80386AD3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884" y="920088"/>
            <a:ext cx="8839172" cy="59379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3204DF-DDC5-2E51-648A-C36CCC5A61E0}"/>
              </a:ext>
            </a:extLst>
          </p:cNvPr>
          <p:cNvSpPr txBox="1"/>
          <p:nvPr/>
        </p:nvSpPr>
        <p:spPr>
          <a:xfrm>
            <a:off x="334537" y="3228279"/>
            <a:ext cx="43880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Boolean algebra</a:t>
            </a:r>
            <a:r>
              <a:rPr lang="en-US" altLang="ja-JP" sz="2800" dirty="0"/>
              <a:t>:</a:t>
            </a:r>
          </a:p>
          <a:p>
            <a:r>
              <a:rPr kumimoji="1" lang="en-US" altLang="ja-JP" sz="2800" dirty="0"/>
              <a:t> intersection of spheres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61682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8FB8E-4DCE-DB5F-A580-2739D25D4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B4C8E8-EE69-B407-D828-D2205B91D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01" y="897913"/>
            <a:ext cx="11446397" cy="564515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EA902F0-2E33-868E-43C6-0EDFA46A83C1}"/>
              </a:ext>
            </a:extLst>
          </p:cNvPr>
          <p:cNvSpPr txBox="1">
            <a:spLocks/>
          </p:cNvSpPr>
          <p:nvPr/>
        </p:nvSpPr>
        <p:spPr>
          <a:xfrm>
            <a:off x="502534" y="-1809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rgbClr val="0070C0"/>
                </a:solidFill>
              </a:rPr>
              <a:t>Union of two right Bregman balls</a:t>
            </a:r>
            <a:endParaRPr lang="ja-JP" altLang="en-US" b="1" dirty="0">
              <a:solidFill>
                <a:srgbClr val="0070C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212BF1-0CE4-3B1B-C812-35B8E0A3FBAD}"/>
              </a:ext>
            </a:extLst>
          </p:cNvPr>
          <p:cNvSpPr txBox="1"/>
          <p:nvPr/>
        </p:nvSpPr>
        <p:spPr>
          <a:xfrm>
            <a:off x="502534" y="6312235"/>
            <a:ext cx="5181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Set Morgan’s law: </a:t>
            </a:r>
            <a:r>
              <a:rPr lang="en-US" altLang="ja-JP" sz="2400" b="0" i="0" dirty="0">
                <a:solidFill>
                  <a:srgbClr val="545D7E"/>
                </a:solidFill>
                <a:effectLst/>
                <a:latin typeface="Google Sans"/>
              </a:rPr>
              <a:t>(A ∪ B)</a:t>
            </a:r>
            <a:r>
              <a:rPr lang="en-US" altLang="ja-JP" sz="2400" b="0" i="0" baseline="30000" dirty="0">
                <a:solidFill>
                  <a:srgbClr val="545D7E"/>
                </a:solidFill>
                <a:effectLst/>
                <a:latin typeface="Google Sans"/>
              </a:rPr>
              <a:t>c</a:t>
            </a:r>
            <a:r>
              <a:rPr lang="en-US" altLang="ja-JP" sz="2400" b="0" i="0" dirty="0">
                <a:solidFill>
                  <a:srgbClr val="545D7E"/>
                </a:solidFill>
                <a:effectLst/>
                <a:latin typeface="Google Sans"/>
              </a:rPr>
              <a:t> = A</a:t>
            </a:r>
            <a:r>
              <a:rPr lang="en-US" altLang="ja-JP" sz="2400" b="0" i="0" baseline="30000" dirty="0">
                <a:solidFill>
                  <a:srgbClr val="545D7E"/>
                </a:solidFill>
                <a:effectLst/>
                <a:latin typeface="Google Sans"/>
              </a:rPr>
              <a:t>c</a:t>
            </a:r>
            <a:r>
              <a:rPr lang="en-US" altLang="ja-JP" sz="2400" b="0" i="0" dirty="0">
                <a:solidFill>
                  <a:srgbClr val="545D7E"/>
                </a:solidFill>
                <a:effectLst/>
                <a:latin typeface="Google Sans"/>
              </a:rPr>
              <a:t> ∩ </a:t>
            </a:r>
            <a:r>
              <a:rPr lang="en-US" altLang="ja-JP" sz="2400" b="0" i="0" dirty="0" err="1">
                <a:solidFill>
                  <a:srgbClr val="545D7E"/>
                </a:solidFill>
                <a:effectLst/>
                <a:latin typeface="Google Sans"/>
              </a:rPr>
              <a:t>B</a:t>
            </a:r>
            <a:r>
              <a:rPr lang="en-US" altLang="ja-JP" sz="2400" b="0" i="0" baseline="30000" dirty="0" err="1">
                <a:solidFill>
                  <a:srgbClr val="545D7E"/>
                </a:solidFill>
                <a:effectLst/>
                <a:latin typeface="Google Sans"/>
              </a:rPr>
              <a:t>c</a:t>
            </a:r>
            <a:endParaRPr kumimoji="1" lang="ja-JP" altLang="en-US" sz="2400" baseline="30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A76578-77AD-ED56-758A-8B964F29E2A5}"/>
              </a:ext>
            </a:extLst>
          </p:cNvPr>
          <p:cNvSpPr txBox="1"/>
          <p:nvPr/>
        </p:nvSpPr>
        <p:spPr>
          <a:xfrm>
            <a:off x="7106907" y="6373790"/>
            <a:ext cx="4482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Complement of </a:t>
            </a:r>
            <a:r>
              <a:rPr lang="en-US" altLang="ja-JP" sz="2000" dirty="0" err="1"/>
              <a:t>halfspace</a:t>
            </a:r>
            <a:r>
              <a:rPr lang="en-US" altLang="ja-JP" sz="2000" dirty="0"/>
              <a:t> (H</a:t>
            </a:r>
            <a:r>
              <a:rPr lang="en-US" altLang="ja-JP" sz="2000" baseline="30000" dirty="0"/>
              <a:t>+</a:t>
            </a:r>
            <a:r>
              <a:rPr lang="en-US" altLang="ja-JP" sz="2000" dirty="0"/>
              <a:t>)</a:t>
            </a:r>
            <a:r>
              <a:rPr lang="en-US" altLang="ja-JP" sz="2000" baseline="30000" dirty="0"/>
              <a:t>c</a:t>
            </a:r>
            <a:r>
              <a:rPr lang="en-US" altLang="ja-JP" sz="2000" dirty="0"/>
              <a:t>=H</a:t>
            </a:r>
            <a:r>
              <a:rPr lang="en-US" altLang="ja-JP" sz="2000" baseline="30000" dirty="0"/>
              <a:t>-</a:t>
            </a:r>
            <a:endParaRPr kumimoji="1" lang="ja-JP" altLang="en-US" sz="2000" baseline="30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4395BA-99A6-BB91-E79C-77053816B7F8}"/>
              </a:ext>
            </a:extLst>
          </p:cNvPr>
          <p:cNvSpPr txBox="1"/>
          <p:nvPr/>
        </p:nvSpPr>
        <p:spPr>
          <a:xfrm>
            <a:off x="0" y="5322883"/>
            <a:ext cx="43880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Boolean algebra</a:t>
            </a:r>
            <a:r>
              <a:rPr lang="en-US" altLang="ja-JP" sz="2400" dirty="0"/>
              <a:t>:</a:t>
            </a:r>
          </a:p>
          <a:p>
            <a:r>
              <a:rPr kumimoji="1" lang="en-US" altLang="ja-JP" sz="2400" dirty="0"/>
              <a:t>Union of spheres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60938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223CC-D9E3-F0A5-467A-DADC1BAF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09" y="365125"/>
            <a:ext cx="10515600" cy="1325563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7E437-A226-F9F1-741B-7CF04F0B3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509" y="1825625"/>
            <a:ext cx="10515600" cy="4351338"/>
          </a:xfrm>
        </p:spPr>
        <p:txBody>
          <a:bodyPr/>
          <a:lstStyle/>
          <a:p>
            <a:endParaRPr kumimoji="1" lang="ja-JP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58F480-7B73-07A8-2B01-938E273DA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918" y="87523"/>
            <a:ext cx="360045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0668CD6-61F0-FF58-D7C9-1EACBFAF3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490" y="87523"/>
            <a:ext cx="358902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8DB4253-D4C0-A26C-CFAF-29A5A0662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7570" y="87523"/>
            <a:ext cx="361061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0C1C37-B571-A78E-CDAD-77009F025F95}"/>
              </a:ext>
            </a:extLst>
          </p:cNvPr>
          <p:cNvSpPr txBox="1"/>
          <p:nvPr/>
        </p:nvSpPr>
        <p:spPr>
          <a:xfrm>
            <a:off x="329838" y="5694847"/>
            <a:ext cx="8866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/>
              <a:t>https://link.springer.com/book/10.1007/978-3-032-03918-7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5F4C54-E667-6534-16EA-15069C41F7CF}"/>
              </a:ext>
            </a:extLst>
          </p:cNvPr>
          <p:cNvSpPr txBox="1"/>
          <p:nvPr/>
        </p:nvSpPr>
        <p:spPr>
          <a:xfrm>
            <a:off x="4301490" y="6075442"/>
            <a:ext cx="8866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/>
              <a:t>https://link.springer.com/book/10.1007/978-3-032-03921-7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CEA81E-A0BC-FA45-1677-8E4151251DC1}"/>
              </a:ext>
            </a:extLst>
          </p:cNvPr>
          <p:cNvSpPr txBox="1"/>
          <p:nvPr/>
        </p:nvSpPr>
        <p:spPr>
          <a:xfrm>
            <a:off x="5402581" y="6488668"/>
            <a:ext cx="8866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/>
              <a:t>https://link.springer.com/book/10.1007/978-3-032-03924-8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1371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254C2-2BD7-7DEA-061C-92C21B06A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054406" y="2542238"/>
            <a:ext cx="5672635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4"/>
                </a:solidFill>
              </a:rPr>
              <a:t>Dual Bregman balls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CFF90E-3693-E019-696C-CEB583D3A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694" y="4688696"/>
            <a:ext cx="7381087" cy="23013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300606-C200-F557-DEF0-75C69E45B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885" y="32982"/>
            <a:ext cx="7967395" cy="47342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37C8A8-E5F9-1AAB-F479-978AD1A3ACEE}"/>
              </a:ext>
            </a:extLst>
          </p:cNvPr>
          <p:cNvSpPr txBox="1"/>
          <p:nvPr/>
        </p:nvSpPr>
        <p:spPr>
          <a:xfrm>
            <a:off x="8972620" y="5395006"/>
            <a:ext cx="2387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Example:</a:t>
            </a:r>
          </a:p>
          <a:p>
            <a:r>
              <a:rPr lang="en-US" altLang="ja-JP" dirty="0"/>
              <a:t>Shannon negentropy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1421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6E4E1-6DB4-8554-8918-FA864D37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49" y="230238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4"/>
                </a:solidFill>
              </a:rPr>
              <a:t>Thank you! 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C20A3-1788-FD4D-6FD7-8EC009D8D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4" y="2163096"/>
            <a:ext cx="11394357" cy="3699235"/>
          </a:xfrm>
        </p:spPr>
        <p:txBody>
          <a:bodyPr/>
          <a:lstStyle/>
          <a:p>
            <a:r>
              <a:rPr kumimoji="1" lang="en-US" altLang="ja-JP" dirty="0"/>
              <a:t>Consider space of representational BD balls (alpha-divergences)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78A5D-BA30-ACD4-17BF-9E76E5887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10" y="2991003"/>
            <a:ext cx="10955580" cy="220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8836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97663-BA9E-4FD5-705B-028EA168F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Content Placeholder 4" descr="A silver coin with a group of people&#10;&#10;AI-generated content may be incorrect.">
            <a:extLst>
              <a:ext uri="{FF2B5EF4-FFF2-40B4-BE49-F238E27FC236}">
                <a16:creationId xmlns:a16="http://schemas.microsoft.com/office/drawing/2014/main" id="{173EECEE-F860-FECD-46A4-F351034094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5882" y="1936402"/>
            <a:ext cx="4351338" cy="4351338"/>
          </a:xfrm>
        </p:spPr>
      </p:pic>
      <p:pic>
        <p:nvPicPr>
          <p:cNvPr id="7" name="Picture 6" descr="A stone carving of people and a circle&#10;&#10;AI-generated content may be incorrect.">
            <a:extLst>
              <a:ext uri="{FF2B5EF4-FFF2-40B4-BE49-F238E27FC236}">
                <a16:creationId xmlns:a16="http://schemas.microsoft.com/office/drawing/2014/main" id="{CE977318-0591-F744-886D-86D352EA5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880" y="2192866"/>
            <a:ext cx="5488940" cy="365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181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D0673DFD-CDF6-75C3-5D98-0B9C6762B678}"/>
              </a:ext>
            </a:extLst>
          </p:cNvPr>
          <p:cNvGrpSpPr/>
          <p:nvPr/>
        </p:nvGrpSpPr>
        <p:grpSpPr>
          <a:xfrm>
            <a:off x="555554" y="2042006"/>
            <a:ext cx="9748651" cy="4384082"/>
            <a:chOff x="6549336" y="3539962"/>
            <a:chExt cx="5886642" cy="316388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264A5BA-D389-78A5-22CB-4D8F74FA5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49336" y="3539962"/>
              <a:ext cx="5886642" cy="3163880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182F95-3B61-8C7B-4434-9BEAFD7AD3DF}"/>
                </a:ext>
              </a:extLst>
            </p:cNvPr>
            <p:cNvCxnSpPr>
              <a:cxnSpLocks/>
            </p:cNvCxnSpPr>
            <p:nvPr/>
          </p:nvCxnSpPr>
          <p:spPr>
            <a:xfrm>
              <a:off x="7670209" y="4774942"/>
              <a:ext cx="2706301" cy="1800972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34DAC09-D28E-E0CC-8120-D3DBCFD159A6}"/>
                </a:ext>
              </a:extLst>
            </p:cNvPr>
            <p:cNvSpPr/>
            <p:nvPr/>
          </p:nvSpPr>
          <p:spPr>
            <a:xfrm flipH="1" flipV="1">
              <a:off x="9911443" y="5225458"/>
              <a:ext cx="141514" cy="156972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C97BF29-B507-9323-E864-A58C2BF120B7}"/>
              </a:ext>
            </a:extLst>
          </p:cNvPr>
          <p:cNvSpPr txBox="1"/>
          <p:nvPr/>
        </p:nvSpPr>
        <p:spPr>
          <a:xfrm>
            <a:off x="263351" y="125170"/>
            <a:ext cx="1220742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Geometric interpretation of BD </a:t>
            </a:r>
            <a:r>
              <a:rPr lang="en-US" altLang="ja-JP" sz="2800" dirty="0"/>
              <a:t>as a </a:t>
            </a:r>
            <a:r>
              <a:rPr lang="en-US" altLang="ja-JP" sz="2800" b="1" dirty="0">
                <a:solidFill>
                  <a:srgbClr val="FF0000"/>
                </a:solidFill>
              </a:rPr>
              <a:t>vertical gap </a:t>
            </a:r>
            <a:r>
              <a:rPr lang="en-US" altLang="ja-JP" sz="2800" dirty="0"/>
              <a:t>on the g</a:t>
            </a:r>
            <a:r>
              <a:rPr kumimoji="1" lang="en-US" altLang="ja-JP" sz="2800" dirty="0"/>
              <a:t>raph</a:t>
            </a:r>
            <a:r>
              <a:rPr lang="en-US" altLang="ja-JP" sz="2800" dirty="0"/>
              <a:t> 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,F(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)):</a:t>
            </a:r>
          </a:p>
          <a:p>
            <a:endParaRPr kumimoji="1" lang="ja-JP" alt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B3BBFB-1AF4-FC58-4671-91DCDE6D3D75}"/>
              </a:ext>
            </a:extLst>
          </p:cNvPr>
          <p:cNvSpPr txBox="1"/>
          <p:nvPr/>
        </p:nvSpPr>
        <p:spPr>
          <a:xfrm>
            <a:off x="3026491" y="1541060"/>
            <a:ext cx="8881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= T</a:t>
            </a:r>
            <a:r>
              <a:rPr lang="el-GR" altLang="ja-JP" sz="2400" i="0" baseline="-250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(</a:t>
            </a:r>
            <a:r>
              <a:rPr lang="el-GR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θ</a:t>
            </a:r>
            <a:r>
              <a:rPr lang="en-US" altLang="ja-JP" baseline="-25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1</a:t>
            </a:r>
            <a:r>
              <a:rPr lang="en-US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)</a:t>
            </a:r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/>
              <a:t>:</a:t>
            </a:r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/>
              <a:t>Tangent of the function graph at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kumimoji="1" lang="en-US" altLang="ja-JP" sz="2400" dirty="0"/>
              <a:t> evaluated at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kumimoji="1" lang="en-US" altLang="ja-JP" sz="2400" dirty="0"/>
              <a:t> </a:t>
            </a:r>
            <a:endParaRPr lang="en-US" altLang="ja-JP" sz="2400" dirty="0"/>
          </a:p>
          <a:p>
            <a:endParaRPr kumimoji="1" lang="ja-JP" alt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40E278C-0C15-A62F-D175-D943031E6EA1}"/>
              </a:ext>
            </a:extLst>
          </p:cNvPr>
          <p:cNvGrpSpPr/>
          <p:nvPr/>
        </p:nvGrpSpPr>
        <p:grpSpPr>
          <a:xfrm>
            <a:off x="432170" y="721860"/>
            <a:ext cx="7489404" cy="845461"/>
            <a:chOff x="64308" y="814950"/>
            <a:chExt cx="7489404" cy="84546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194129-AE61-4D34-223C-0B47A4ADC4CA}"/>
                </a:ext>
              </a:extLst>
            </p:cNvPr>
            <p:cNvSpPr txBox="1"/>
            <p:nvPr/>
          </p:nvSpPr>
          <p:spPr>
            <a:xfrm>
              <a:off x="64308" y="846245"/>
              <a:ext cx="689981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ja-JP" sz="2400" b="1" dirty="0">
                  <a:solidFill>
                    <a:srgbClr val="FF0000"/>
                  </a:solidFill>
                </a:rPr>
                <a:t>B</a:t>
              </a:r>
              <a:r>
                <a:rPr lang="en-US" altLang="ja-JP" sz="2400" b="1" baseline="-25000" dirty="0">
                  <a:solidFill>
                    <a:srgbClr val="FF0000"/>
                  </a:solidFill>
                </a:rPr>
                <a:t>F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(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b="1" i="0" baseline="-2500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: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b="1" i="0" baseline="-2500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2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)=</a:t>
              </a:r>
              <a:r>
                <a:rPr lang="en-US" altLang="ja-JP" sz="2400" dirty="0">
                  <a:solidFill>
                    <a:srgbClr val="00B050"/>
                  </a:solidFill>
                </a:rPr>
                <a:t>F(</a:t>
              </a:r>
              <a:r>
                <a:rPr lang="el-GR" altLang="ja-JP" sz="2400" i="0" dirty="0">
                  <a:solidFill>
                    <a:srgbClr val="00B050"/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i="0" baseline="-25000" dirty="0">
                  <a:solidFill>
                    <a:srgbClr val="00B050"/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n-US" altLang="ja-JP" sz="2400" dirty="0">
                  <a:solidFill>
                    <a:srgbClr val="00B050"/>
                  </a:solidFill>
                </a:rPr>
                <a:t>)</a:t>
              </a:r>
              <a:r>
                <a:rPr lang="en-US" altLang="ja-JP" sz="2400" dirty="0"/>
                <a:t> - 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(F(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latin typeface="Source Sans Pro" panose="020B0503030403020204" pitchFamily="34" charset="0"/>
                </a:rPr>
                <a:t>2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)+&lt;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-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2 ,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∇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F(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2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)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&gt;)</a:t>
              </a:r>
              <a:endParaRPr lang="ja-JP" altLang="en-US" sz="2400" dirty="0">
                <a:solidFill>
                  <a:schemeClr val="tx2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4" name="Picture 2" descr="UnderBrace">
              <a:extLst>
                <a:ext uri="{FF2B5EF4-FFF2-40B4-BE49-F238E27FC236}">
                  <a16:creationId xmlns:a16="http://schemas.microsoft.com/office/drawing/2014/main" id="{99D93B6C-1769-34B3-52AE-EA273B3275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79502" y="814950"/>
              <a:ext cx="6174210" cy="8454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B30397B-356C-EB43-8C05-0F0C1527DE34}"/>
              </a:ext>
            </a:extLst>
          </p:cNvPr>
          <p:cNvSpPr txBox="1"/>
          <p:nvPr/>
        </p:nvSpPr>
        <p:spPr>
          <a:xfrm>
            <a:off x="1035268" y="6488668"/>
            <a:ext cx="11235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The chord gap divergence and a generalization of the Bhattacharyya distance, IEEE ICASSP 2018</a:t>
            </a:r>
          </a:p>
        </p:txBody>
      </p:sp>
    </p:spTree>
    <p:extLst>
      <p:ext uri="{BB962C8B-B14F-4D97-AF65-F5344CB8AC3E}">
        <p14:creationId xmlns:p14="http://schemas.microsoft.com/office/powerpoint/2010/main" val="4702361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A0D31-3EE0-D1B2-2034-9F4F5331A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Bregman chord divergence B α,β F (θ1 : θ2). | Download Scientific  Diagram">
            <a:extLst>
              <a:ext uri="{FF2B5EF4-FFF2-40B4-BE49-F238E27FC236}">
                <a16:creationId xmlns:a16="http://schemas.microsoft.com/office/drawing/2014/main" id="{9A2D146D-A38A-0318-D347-FCB92BE05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6658" y="2429755"/>
            <a:ext cx="5345749" cy="335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48B204C-8AB7-810E-9E06-FF62F71CDE9E}"/>
              </a:ext>
            </a:extLst>
          </p:cNvPr>
          <p:cNvGrpSpPr/>
          <p:nvPr/>
        </p:nvGrpSpPr>
        <p:grpSpPr>
          <a:xfrm>
            <a:off x="-65025" y="1483362"/>
            <a:ext cx="6653048" cy="2991953"/>
            <a:chOff x="6549336" y="3539962"/>
            <a:chExt cx="5886642" cy="316388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EAAF378-AB8F-27F2-E84B-DA31361F49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49336" y="3539962"/>
              <a:ext cx="5886642" cy="3163880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5D2E14A-C705-FF26-5DDB-335CD89A88BC}"/>
                </a:ext>
              </a:extLst>
            </p:cNvPr>
            <p:cNvCxnSpPr>
              <a:cxnSpLocks/>
            </p:cNvCxnSpPr>
            <p:nvPr/>
          </p:nvCxnSpPr>
          <p:spPr>
            <a:xfrm>
              <a:off x="7670209" y="4774942"/>
              <a:ext cx="2706301" cy="1800972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3753FDD-24CF-2832-4FE4-4E1AF8296B00}"/>
                </a:ext>
              </a:extLst>
            </p:cNvPr>
            <p:cNvSpPr/>
            <p:nvPr/>
          </p:nvSpPr>
          <p:spPr>
            <a:xfrm flipH="1" flipV="1">
              <a:off x="9911443" y="5225458"/>
              <a:ext cx="141514" cy="156972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674791C-7419-2F09-9366-FA274DB51CE4}"/>
              </a:ext>
            </a:extLst>
          </p:cNvPr>
          <p:cNvSpPr txBox="1"/>
          <p:nvPr/>
        </p:nvSpPr>
        <p:spPr>
          <a:xfrm>
            <a:off x="263351" y="125170"/>
            <a:ext cx="1220742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Geometric interpretation of BD </a:t>
            </a:r>
            <a:r>
              <a:rPr lang="en-US" altLang="ja-JP" sz="2800" dirty="0"/>
              <a:t>as a </a:t>
            </a:r>
            <a:r>
              <a:rPr lang="en-US" altLang="ja-JP" sz="2800" b="1" dirty="0">
                <a:solidFill>
                  <a:srgbClr val="FF0000"/>
                </a:solidFill>
              </a:rPr>
              <a:t>vertical gap </a:t>
            </a:r>
            <a:r>
              <a:rPr lang="en-US" altLang="ja-JP" sz="2800" dirty="0"/>
              <a:t>on the g</a:t>
            </a:r>
            <a:r>
              <a:rPr kumimoji="1" lang="en-US" altLang="ja-JP" sz="2800" dirty="0"/>
              <a:t>raph</a:t>
            </a:r>
            <a:r>
              <a:rPr lang="en-US" altLang="ja-JP" sz="2800" dirty="0"/>
              <a:t> 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,F(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)):</a:t>
            </a:r>
          </a:p>
          <a:p>
            <a:endParaRPr kumimoji="1" lang="ja-JP" alt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BD7481-81BE-2B8E-84E7-022285551D38}"/>
              </a:ext>
            </a:extLst>
          </p:cNvPr>
          <p:cNvSpPr txBox="1"/>
          <p:nvPr/>
        </p:nvSpPr>
        <p:spPr>
          <a:xfrm>
            <a:off x="3026491" y="1541060"/>
            <a:ext cx="8881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= T</a:t>
            </a:r>
            <a:r>
              <a:rPr lang="el-GR" altLang="ja-JP" sz="2400" i="0" baseline="-250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(</a:t>
            </a:r>
            <a:r>
              <a:rPr lang="el-GR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θ</a:t>
            </a:r>
            <a:r>
              <a:rPr lang="en-US" altLang="ja-JP" baseline="-25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1</a:t>
            </a:r>
            <a:r>
              <a:rPr lang="en-US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)</a:t>
            </a:r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/>
              <a:t>:</a:t>
            </a:r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/>
              <a:t>Tangent of the function graph at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kumimoji="1" lang="en-US" altLang="ja-JP" sz="2400" dirty="0"/>
              <a:t> evaluated at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kumimoji="1" lang="en-US" altLang="ja-JP" sz="2400" dirty="0"/>
              <a:t> </a:t>
            </a:r>
            <a:endParaRPr lang="en-US" altLang="ja-JP" sz="2400" dirty="0"/>
          </a:p>
          <a:p>
            <a:endParaRPr kumimoji="1" lang="ja-JP" alt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239FD3D-64C5-77BB-8E61-51042C4E93A3}"/>
              </a:ext>
            </a:extLst>
          </p:cNvPr>
          <p:cNvGrpSpPr/>
          <p:nvPr/>
        </p:nvGrpSpPr>
        <p:grpSpPr>
          <a:xfrm>
            <a:off x="432170" y="721860"/>
            <a:ext cx="7489404" cy="845461"/>
            <a:chOff x="64308" y="814950"/>
            <a:chExt cx="7489404" cy="84546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715617C-D33B-C9CA-87F6-BB1377412A55}"/>
                </a:ext>
              </a:extLst>
            </p:cNvPr>
            <p:cNvSpPr txBox="1"/>
            <p:nvPr/>
          </p:nvSpPr>
          <p:spPr>
            <a:xfrm>
              <a:off x="64308" y="846245"/>
              <a:ext cx="689981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ja-JP" sz="2400" b="1" dirty="0">
                  <a:solidFill>
                    <a:srgbClr val="FF0000"/>
                  </a:solidFill>
                </a:rPr>
                <a:t>B</a:t>
              </a:r>
              <a:r>
                <a:rPr lang="en-US" altLang="ja-JP" sz="2400" b="1" baseline="-25000" dirty="0">
                  <a:solidFill>
                    <a:srgbClr val="FF0000"/>
                  </a:solidFill>
                </a:rPr>
                <a:t>F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(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b="1" i="0" baseline="-2500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: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b="1" i="0" baseline="-2500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2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)=</a:t>
              </a:r>
              <a:r>
                <a:rPr lang="en-US" altLang="ja-JP" sz="2400" dirty="0">
                  <a:solidFill>
                    <a:srgbClr val="00B050"/>
                  </a:solidFill>
                </a:rPr>
                <a:t>F(</a:t>
              </a:r>
              <a:r>
                <a:rPr lang="el-GR" altLang="ja-JP" sz="2400" i="0" dirty="0">
                  <a:solidFill>
                    <a:srgbClr val="00B050"/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i="0" baseline="-25000" dirty="0">
                  <a:solidFill>
                    <a:srgbClr val="00B050"/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n-US" altLang="ja-JP" sz="2400" dirty="0">
                  <a:solidFill>
                    <a:srgbClr val="00B050"/>
                  </a:solidFill>
                </a:rPr>
                <a:t>)</a:t>
              </a:r>
              <a:r>
                <a:rPr lang="en-US" altLang="ja-JP" sz="2400" dirty="0"/>
                <a:t> - 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(F(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latin typeface="Source Sans Pro" panose="020B0503030403020204" pitchFamily="34" charset="0"/>
                </a:rPr>
                <a:t>2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)+&lt;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-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2 ,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∇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F(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2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)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&gt;)</a:t>
              </a:r>
              <a:endParaRPr lang="ja-JP" altLang="en-US" sz="2400" dirty="0">
                <a:solidFill>
                  <a:schemeClr val="tx2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4" name="Picture 2" descr="UnderBrace">
              <a:extLst>
                <a:ext uri="{FF2B5EF4-FFF2-40B4-BE49-F238E27FC236}">
                  <a16:creationId xmlns:a16="http://schemas.microsoft.com/office/drawing/2014/main" id="{118EF23E-E7EC-7C7D-FDB4-EC86F8B696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79502" y="814950"/>
              <a:ext cx="6174210" cy="8454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5EF06AA-B283-17F9-2299-45EE4755C4C9}"/>
              </a:ext>
            </a:extLst>
          </p:cNvPr>
          <p:cNvSpPr txBox="1"/>
          <p:nvPr/>
        </p:nvSpPr>
        <p:spPr>
          <a:xfrm>
            <a:off x="129593" y="5596288"/>
            <a:ext cx="11623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D</a:t>
            </a:r>
            <a:r>
              <a:rPr kumimoji="1" lang="en-US" altLang="ja-JP" sz="2400" dirty="0"/>
              <a:t>esign novel divergences from graph of convex functions…</a:t>
            </a:r>
          </a:p>
          <a:p>
            <a:r>
              <a:rPr lang="en-US" altLang="ja-JP" sz="2400" dirty="0"/>
              <a:t>Example: </a:t>
            </a:r>
            <a:r>
              <a:rPr lang="en-US" altLang="ja-JP" sz="2400" b="1" dirty="0">
                <a:solidFill>
                  <a:srgbClr val="FF0000"/>
                </a:solidFill>
              </a:rPr>
              <a:t>Bregman chord divergence</a:t>
            </a:r>
            <a:r>
              <a:rPr lang="en-US" altLang="ja-JP" sz="2000" b="1" dirty="0">
                <a:solidFill>
                  <a:srgbClr val="FF0000"/>
                </a:solidFill>
              </a:rPr>
              <a:t> </a:t>
            </a:r>
            <a:r>
              <a:rPr lang="en-US" altLang="ja-JP" sz="2000" dirty="0"/>
              <a:t>with application: zero-order optimization in ML</a:t>
            </a:r>
            <a:endParaRPr lang="en-US" altLang="ja-JP" sz="2400" dirty="0"/>
          </a:p>
          <a:p>
            <a:endParaRPr kumimoji="1" lang="ja-JP" alt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354A53-AADC-C626-DDF8-DB1DEF13CABD}"/>
              </a:ext>
            </a:extLst>
          </p:cNvPr>
          <p:cNvSpPr txBox="1"/>
          <p:nvPr/>
        </p:nvSpPr>
        <p:spPr>
          <a:xfrm>
            <a:off x="1035268" y="6488668"/>
            <a:ext cx="11235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The chord gap divergence and a generalization of the Bhattacharyya distance, IEEE ICASSP 2018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4F395BC-50F5-17EA-6333-2E0A70365359}"/>
              </a:ext>
            </a:extLst>
          </p:cNvPr>
          <p:cNvSpPr/>
          <p:nvPr/>
        </p:nvSpPr>
        <p:spPr>
          <a:xfrm rot="1038889">
            <a:off x="4987461" y="3941283"/>
            <a:ext cx="1861121" cy="497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25897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9CDAEFF-F865-C0C4-4C78-5FD6FD42B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986" y="-192211"/>
            <a:ext cx="11193966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4"/>
                </a:solidFill>
              </a:rPr>
              <a:t>Families of Bregman divergences: </a:t>
            </a:r>
            <a:r>
              <a:rPr lang="el-GR" altLang="ja-JP" sz="4000" b="1" dirty="0">
                <a:solidFill>
                  <a:srgbClr val="FF0000"/>
                </a:solidFill>
              </a:rPr>
              <a:t>β</a:t>
            </a:r>
            <a:r>
              <a:rPr lang="en-US" altLang="ja-JP" sz="4000" b="1" dirty="0">
                <a:solidFill>
                  <a:srgbClr val="FF0000"/>
                </a:solidFill>
              </a:rPr>
              <a:t>-divergences</a:t>
            </a:r>
            <a:r>
              <a:rPr kumimoji="1" lang="en-US" altLang="ja-JP" sz="4000" b="1" dirty="0">
                <a:solidFill>
                  <a:schemeClr val="accent4"/>
                </a:solidFill>
              </a:rPr>
              <a:t>  </a:t>
            </a:r>
            <a:endParaRPr kumimoji="1" lang="ja-JP" altLang="en-US" sz="4000" b="1" dirty="0">
              <a:solidFill>
                <a:schemeClr val="accent4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4CEFD05-3CBC-64EC-229A-F04132D3D4F5}"/>
              </a:ext>
            </a:extLst>
          </p:cNvPr>
          <p:cNvSpPr txBox="1">
            <a:spLocks/>
          </p:cNvSpPr>
          <p:nvPr/>
        </p:nvSpPr>
        <p:spPr>
          <a:xfrm>
            <a:off x="285286" y="385688"/>
            <a:ext cx="11735728" cy="563883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ja-JP" i="1" dirty="0"/>
          </a:p>
          <a:p>
            <a:pPr>
              <a:buFontTx/>
              <a:buChar char="-"/>
            </a:pPr>
            <a:r>
              <a:rPr lang="en-US" altLang="ja-JP" b="1" i="1" dirty="0">
                <a:solidFill>
                  <a:srgbClr val="FF0000"/>
                </a:solidFill>
              </a:rPr>
              <a:t>squared Euclidean divergence</a:t>
            </a:r>
            <a:endParaRPr lang="en-US" altLang="ja-JP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ja-JP" i="1" dirty="0"/>
          </a:p>
          <a:p>
            <a:pPr>
              <a:buFontTx/>
              <a:buChar char="-"/>
            </a:pPr>
            <a:r>
              <a:rPr lang="ja-JP" altLang="en-US" b="1" i="1" dirty="0">
                <a:solidFill>
                  <a:srgbClr val="FF0000"/>
                </a:solidFill>
              </a:rPr>
              <a:t>（</a:t>
            </a:r>
            <a:r>
              <a:rPr lang="en-US" altLang="ja-JP" b="1" i="1" dirty="0">
                <a:solidFill>
                  <a:srgbClr val="FF0000"/>
                </a:solidFill>
              </a:rPr>
              <a:t>ext.) </a:t>
            </a:r>
            <a:r>
              <a:rPr lang="en-US" altLang="ja-JP" b="1" i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b="1" i="1" dirty="0">
                <a:solidFill>
                  <a:srgbClr val="FF0000"/>
                </a:solidFill>
              </a:rPr>
              <a:t> divergence</a:t>
            </a:r>
            <a:endParaRPr lang="en-US" altLang="ja-JP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dirty="0"/>
              <a:t> </a:t>
            </a:r>
          </a:p>
          <a:p>
            <a:pPr>
              <a:buFontTx/>
              <a:buChar char="-"/>
            </a:pPr>
            <a:r>
              <a:rPr lang="en-US" altLang="ja-JP" dirty="0"/>
              <a:t> </a:t>
            </a:r>
            <a:r>
              <a:rPr lang="en-US" altLang="ja-JP" b="1" i="1" dirty="0">
                <a:solidFill>
                  <a:srgbClr val="FF0000"/>
                </a:solidFill>
              </a:rPr>
              <a:t>Itakura-Saito divergence</a:t>
            </a:r>
            <a:endParaRPr lang="en-US" altLang="ja-JP" dirty="0"/>
          </a:p>
          <a:p>
            <a:pPr>
              <a:buFontTx/>
              <a:buChar char="-"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Bregman generator F</a:t>
            </a:r>
            <a:r>
              <a:rPr lang="el-GR" altLang="ja-JP" baseline="-25000" dirty="0"/>
              <a:t>β</a:t>
            </a:r>
            <a:r>
              <a:rPr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dirty="0"/>
              <a:t>)=</a:t>
            </a:r>
            <a:r>
              <a:rPr lang="el-GR" altLang="ja-JP" dirty="0"/>
              <a:t> θ</a:t>
            </a:r>
            <a:r>
              <a:rPr lang="el-GR" altLang="ja-JP" baseline="30000" dirty="0"/>
              <a:t>β</a:t>
            </a:r>
            <a:r>
              <a:rPr lang="en-US" altLang="ja-JP" dirty="0"/>
              <a:t>/(</a:t>
            </a:r>
            <a:r>
              <a:rPr lang="el-GR" altLang="ja-JP" dirty="0"/>
              <a:t>β</a:t>
            </a:r>
            <a:r>
              <a:rPr lang="en-US" altLang="ja-JP" dirty="0"/>
              <a:t>(</a:t>
            </a:r>
            <a:r>
              <a:rPr lang="el-GR" altLang="ja-JP" dirty="0"/>
              <a:t>β</a:t>
            </a:r>
            <a:r>
              <a:rPr lang="en-US" altLang="ja-JP" dirty="0"/>
              <a:t>-1)) – </a:t>
            </a:r>
            <a:r>
              <a:rPr lang="el-GR" altLang="ja-JP" dirty="0"/>
              <a:t>θ</a:t>
            </a:r>
            <a:r>
              <a:rPr lang="en-US" altLang="ja-JP" dirty="0"/>
              <a:t>/ (</a:t>
            </a:r>
            <a:r>
              <a:rPr lang="el-GR" altLang="ja-JP" dirty="0"/>
              <a:t>β</a:t>
            </a:r>
            <a:r>
              <a:rPr lang="en-US" altLang="ja-JP" dirty="0"/>
              <a:t>-1) + 1/</a:t>
            </a:r>
            <a:r>
              <a:rPr lang="el-GR" altLang="ja-JP" dirty="0"/>
              <a:t> β</a:t>
            </a:r>
            <a:r>
              <a:rPr lang="en-US" altLang="ja-JP" dirty="0"/>
              <a:t>, </a:t>
            </a:r>
            <a:r>
              <a:rPr lang="el-GR" altLang="ja-JP" dirty="0">
                <a:ea typeface="Arial Unicode MS" panose="020B0604020202020204" pitchFamily="50" charset="-128"/>
                <a:cs typeface="Arial Unicode MS" panose="020B0604020202020204" pitchFamily="50" charset="-128"/>
              </a:rPr>
              <a:t>β ∈ </a:t>
            </a:r>
            <a:r>
              <a:rPr lang="en-US" altLang="ja-JP" b="1" dirty="0">
                <a:ea typeface="Arial Unicode MS" panose="020B0604020202020204" pitchFamily="50" charset="-128"/>
                <a:cs typeface="Arial Unicode MS" panose="020B0604020202020204" pitchFamily="50" charset="-128"/>
              </a:rPr>
              <a:t>R</a:t>
            </a:r>
            <a:r>
              <a:rPr lang="ja-JP" altLang="en-US" dirty="0">
                <a:ea typeface="Arial Unicode MS" panose="020B0604020202020204" pitchFamily="50" charset="-128"/>
                <a:cs typeface="Arial Unicode MS" panose="020B0604020202020204" pitchFamily="50" charset="-128"/>
              </a:rPr>
              <a:t> </a:t>
            </a:r>
            <a:r>
              <a:rPr lang="en-US" altLang="ja-JP" dirty="0">
                <a:ea typeface="Arial Unicode MS" panose="020B0604020202020204" pitchFamily="50" charset="-128"/>
                <a:cs typeface="Arial Unicode MS" panose="020B0604020202020204" pitchFamily="50" charset="-128"/>
              </a:rPr>
              <a:t>- {0, 1}</a:t>
            </a:r>
          </a:p>
          <a:p>
            <a:pPr marL="0" indent="0">
              <a:buNone/>
            </a:pPr>
            <a:endParaRPr lang="en-US" altLang="ja-JP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l-GR" altLang="ja-JP" dirty="0"/>
              <a:t>β</a:t>
            </a:r>
            <a:r>
              <a:rPr lang="en-US" altLang="ja-JP" dirty="0"/>
              <a:t>-divergence: B</a:t>
            </a:r>
            <a:r>
              <a:rPr lang="en-US" altLang="ja-JP" baseline="-25000" dirty="0"/>
              <a:t>F</a:t>
            </a:r>
            <a:r>
              <a:rPr lang="el-GR" altLang="ja-JP" baseline="-25000" dirty="0"/>
              <a:t>β</a:t>
            </a:r>
            <a:r>
              <a:rPr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:</a:t>
            </a:r>
            <a:r>
              <a:rPr lang="el-GR" altLang="ja-JP" dirty="0"/>
              <a:t> θ</a:t>
            </a:r>
            <a:r>
              <a:rPr lang="en-US" altLang="ja-JP" baseline="-25000" dirty="0"/>
              <a:t>2</a:t>
            </a:r>
            <a:r>
              <a:rPr lang="en-US" altLang="ja-JP" dirty="0"/>
              <a:t>)= 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l-GR" altLang="ja-JP" baseline="-25000" dirty="0"/>
              <a:t> </a:t>
            </a:r>
            <a:r>
              <a:rPr lang="el-GR" altLang="ja-JP" baseline="30000" dirty="0"/>
              <a:t>β</a:t>
            </a:r>
            <a:r>
              <a:rPr lang="en-US" altLang="ja-JP" dirty="0"/>
              <a:t>+ (</a:t>
            </a:r>
            <a:r>
              <a:rPr lang="el-GR" altLang="ja-JP" dirty="0"/>
              <a:t>β</a:t>
            </a:r>
            <a:r>
              <a:rPr lang="en-US" altLang="ja-JP" dirty="0"/>
              <a:t>-1) </a:t>
            </a:r>
            <a:r>
              <a:rPr lang="el-GR" altLang="ja-JP" dirty="0"/>
              <a:t>θ</a:t>
            </a:r>
            <a:r>
              <a:rPr lang="en-US" altLang="ja-JP" baseline="-25000" dirty="0"/>
              <a:t>2</a:t>
            </a:r>
            <a:r>
              <a:rPr lang="el-GR" altLang="ja-JP" dirty="0"/>
              <a:t> </a:t>
            </a:r>
            <a:r>
              <a:rPr lang="el-GR" altLang="ja-JP" baseline="30000" dirty="0"/>
              <a:t>β</a:t>
            </a:r>
            <a:r>
              <a:rPr lang="en-US" altLang="ja-JP" dirty="0"/>
              <a:t>-</a:t>
            </a:r>
            <a:r>
              <a:rPr lang="el-GR" altLang="ja-JP" dirty="0"/>
              <a:t> β θ</a:t>
            </a:r>
            <a:r>
              <a:rPr lang="en-US" altLang="ja-JP" baseline="-25000" dirty="0"/>
              <a:t>1</a:t>
            </a:r>
            <a:r>
              <a:rPr lang="el-GR" altLang="ja-JP" dirty="0"/>
              <a:t> θ</a:t>
            </a:r>
            <a:r>
              <a:rPr lang="en-US" altLang="ja-JP" baseline="-25000" dirty="0"/>
              <a:t>2</a:t>
            </a:r>
            <a:r>
              <a:rPr lang="el-GR" altLang="ja-JP" dirty="0"/>
              <a:t> </a:t>
            </a:r>
            <a:r>
              <a:rPr lang="el-GR" altLang="ja-JP" baseline="30000" dirty="0"/>
              <a:t>β</a:t>
            </a:r>
            <a:r>
              <a:rPr lang="en-US" altLang="ja-JP" baseline="30000" dirty="0"/>
              <a:t>-1)</a:t>
            </a:r>
            <a:r>
              <a:rPr lang="en-US" altLang="ja-JP" dirty="0"/>
              <a:t>/(</a:t>
            </a:r>
            <a:r>
              <a:rPr lang="el-GR" altLang="ja-JP" dirty="0"/>
              <a:t>β</a:t>
            </a:r>
            <a:r>
              <a:rPr lang="en-US" altLang="ja-JP" dirty="0"/>
              <a:t>(</a:t>
            </a:r>
            <a:r>
              <a:rPr lang="el-GR" altLang="ja-JP" dirty="0"/>
              <a:t>β</a:t>
            </a:r>
            <a:r>
              <a:rPr lang="en-US" altLang="ja-JP" dirty="0"/>
              <a:t>-1))</a:t>
            </a:r>
            <a:r>
              <a:rPr lang="en-US" altLang="ja-JP" baseline="30000" dirty="0"/>
              <a:t>  </a:t>
            </a:r>
            <a:r>
              <a:rPr lang="en-US" altLang="ja-JP" dirty="0"/>
              <a:t>, </a:t>
            </a:r>
            <a:r>
              <a:rPr lang="en-US" altLang="ja-JP" b="1" dirty="0"/>
              <a:t>R</a:t>
            </a:r>
            <a:r>
              <a:rPr lang="ja-JP" altLang="en-US" dirty="0"/>
              <a:t> </a:t>
            </a:r>
            <a:r>
              <a:rPr lang="en-US" altLang="ja-JP" dirty="0"/>
              <a:t>- {0, 1}</a:t>
            </a:r>
          </a:p>
          <a:p>
            <a:pPr marL="0" indent="0">
              <a:buNone/>
            </a:pPr>
            <a:endParaRPr lang="en-US" altLang="ja-JP" baseline="30000" dirty="0"/>
          </a:p>
          <a:p>
            <a:pPr marL="0" indent="0">
              <a:buNone/>
            </a:pPr>
            <a:endParaRPr lang="en-US" altLang="ja-JP" baseline="30000" dirty="0"/>
          </a:p>
          <a:p>
            <a:r>
              <a:rPr lang="en-US" altLang="ja-JP" dirty="0"/>
              <a:t>Allows one to unify various algorithms</a:t>
            </a:r>
          </a:p>
          <a:p>
            <a:r>
              <a:rPr lang="en-US" altLang="ja-JP" dirty="0"/>
              <a:t>Learn/tune scalar parameter</a:t>
            </a:r>
            <a:r>
              <a:rPr lang="el-GR" altLang="ja-JP" dirty="0"/>
              <a:t>β</a:t>
            </a:r>
            <a:r>
              <a:rPr lang="en-US" altLang="ja-JP" dirty="0"/>
              <a:t> depending on applications </a:t>
            </a:r>
            <a:r>
              <a:rPr lang="en-US" altLang="ja-JP"/>
              <a:t>&amp; datasets </a:t>
            </a:r>
            <a:r>
              <a:rPr lang="en-US" altLang="ja-JP" dirty="0"/>
              <a:t>(ad hoc </a:t>
            </a:r>
            <a:r>
              <a:rPr lang="el-GR" altLang="ja-JP" dirty="0"/>
              <a:t>β</a:t>
            </a:r>
            <a:r>
              <a:rPr lang="en-US" altLang="ja-JP" dirty="0"/>
              <a:t>) </a:t>
            </a:r>
          </a:p>
          <a:p>
            <a:endParaRPr lang="ja-JP" alt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107E045-0769-762A-87C5-11370E69266C}"/>
              </a:ext>
            </a:extLst>
          </p:cNvPr>
          <p:cNvCxnSpPr/>
          <p:nvPr/>
        </p:nvCxnSpPr>
        <p:spPr>
          <a:xfrm flipV="1">
            <a:off x="7103327" y="746028"/>
            <a:ext cx="0" cy="2709746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BEA63AF-7066-4533-94FD-CF8B13C9BB96}"/>
              </a:ext>
            </a:extLst>
          </p:cNvPr>
          <p:cNvSpPr txBox="1"/>
          <p:nvPr/>
        </p:nvSpPr>
        <p:spPr>
          <a:xfrm>
            <a:off x="7350879" y="960110"/>
            <a:ext cx="36485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2800" dirty="0"/>
              <a:t>β</a:t>
            </a:r>
            <a:r>
              <a:rPr lang="en-US" altLang="ja-JP" sz="2800" dirty="0"/>
              <a:t>=2</a:t>
            </a:r>
            <a:endParaRPr lang="ja-JP" alt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4911F-EB51-E83C-F79D-2DE1C023CFD3}"/>
              </a:ext>
            </a:extLst>
          </p:cNvPr>
          <p:cNvSpPr txBox="1"/>
          <p:nvPr/>
        </p:nvSpPr>
        <p:spPr>
          <a:xfrm>
            <a:off x="7350879" y="1752823"/>
            <a:ext cx="40140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2800" dirty="0"/>
              <a:t>β</a:t>
            </a:r>
            <a:r>
              <a:rPr lang="en-US" altLang="ja-JP" sz="2800" dirty="0"/>
              <a:t>=1</a:t>
            </a:r>
            <a:endParaRPr lang="ja-JP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A060B5-458F-0118-1ECA-0D28DF47FC3E}"/>
              </a:ext>
            </a:extLst>
          </p:cNvPr>
          <p:cNvSpPr txBox="1"/>
          <p:nvPr/>
        </p:nvSpPr>
        <p:spPr>
          <a:xfrm>
            <a:off x="7268372" y="2542609"/>
            <a:ext cx="42234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2800" dirty="0"/>
              <a:t>β</a:t>
            </a:r>
            <a:r>
              <a:rPr lang="en-US" altLang="ja-JP" sz="2800" dirty="0"/>
              <a:t>=0</a:t>
            </a:r>
            <a:r>
              <a:rPr lang="en-US" altLang="ja-JP" sz="2800" b="1" i="1" dirty="0">
                <a:solidFill>
                  <a:srgbClr val="FF0000"/>
                </a:solidFill>
              </a:rPr>
              <a:t> </a:t>
            </a:r>
            <a:endParaRPr lang="ja-JP" altLang="en-US" sz="2800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EABB100-82C8-DD0A-23C4-4759E7B3AD32}"/>
              </a:ext>
            </a:extLst>
          </p:cNvPr>
          <p:cNvSpPr/>
          <p:nvPr/>
        </p:nvSpPr>
        <p:spPr>
          <a:xfrm>
            <a:off x="6957386" y="1133352"/>
            <a:ext cx="291881" cy="282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C30B3F0-0517-944E-CD69-B6279884411C}"/>
              </a:ext>
            </a:extLst>
          </p:cNvPr>
          <p:cNvSpPr/>
          <p:nvPr/>
        </p:nvSpPr>
        <p:spPr>
          <a:xfrm>
            <a:off x="6957386" y="1852371"/>
            <a:ext cx="291881" cy="282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BBA077B-D212-DFAB-A0F9-9ED9D9556D2D}"/>
              </a:ext>
            </a:extLst>
          </p:cNvPr>
          <p:cNvSpPr/>
          <p:nvPr/>
        </p:nvSpPr>
        <p:spPr>
          <a:xfrm>
            <a:off x="6957386" y="2636222"/>
            <a:ext cx="291881" cy="282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CD618A4-0123-7C7A-A56C-360BC0C914E0}"/>
              </a:ext>
            </a:extLst>
          </p:cNvPr>
          <p:cNvGraphicFramePr>
            <a:graphicFrameLocks noGrp="1"/>
          </p:cNvGraphicFramePr>
          <p:nvPr/>
        </p:nvGraphicFramePr>
        <p:xfrm>
          <a:off x="123825" y="6128171"/>
          <a:ext cx="11944349" cy="1066800"/>
        </p:xfrm>
        <a:graphic>
          <a:graphicData uri="http://schemas.openxmlformats.org/drawingml/2006/table">
            <a:tbl>
              <a:tblPr/>
              <a:tblGrid>
                <a:gridCol w="11944349">
                  <a:extLst>
                    <a:ext uri="{9D8B030D-6E8A-4147-A177-3AD203B41FA5}">
                      <a16:colId xmlns:a16="http://schemas.microsoft.com/office/drawing/2014/main" val="107470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b="1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j-ea"/>
                        </a:rPr>
                        <a:t>Imre </a:t>
                      </a:r>
                      <a:r>
                        <a:rPr kumimoji="1" lang="en-US" altLang="ja-JP" sz="1800" b="1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j-ea"/>
                          <a:cs typeface="+mn-cs"/>
                        </a:rPr>
                        <a:t>Csiszár</a:t>
                      </a:r>
                      <a:r>
                        <a:rPr lang="en-US" b="1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j-ea"/>
                        </a:rPr>
                        <a:t>, "Why least squares and maximum entropy? An axiomatic approach to inference for linear inverse problems." </a:t>
                      </a:r>
                      <a:r>
                        <a:rPr lang="en-US" b="1" i="1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j-ea"/>
                        </a:rPr>
                        <a:t>The annals of statistics</a:t>
                      </a:r>
                      <a:r>
                        <a:rPr lang="en-US" b="1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j-ea"/>
                        </a:rPr>
                        <a:t> 19.4 (1991): 2032-2066.                        </a:t>
                      </a:r>
                      <a:r>
                        <a:rPr lang="en-US" dirty="0">
                          <a:effectLst/>
                          <a:latin typeface="Arial" panose="020B0604020202020204" pitchFamily="34" charset="0"/>
                        </a:rPr>
                        <a:t>[Theorem 4, page 2046]</a:t>
                      </a:r>
                    </a:p>
                  </a:txBody>
                  <a:tcPr marT="60960" marB="609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79017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endParaRPr lang="ja-JP" altLang="en-US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60960" marB="609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515342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7C8F47CF-1ED2-8154-A112-3F80E66F6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8723" y="4339149"/>
            <a:ext cx="2778062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ja-JP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A609AC-D96B-BADD-8C4E-74F9DEACEC3A}"/>
              </a:ext>
            </a:extLst>
          </p:cNvPr>
          <p:cNvSpPr txBox="1"/>
          <p:nvPr/>
        </p:nvSpPr>
        <p:spPr>
          <a:xfrm>
            <a:off x="6657219" y="697881"/>
            <a:ext cx="932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1800" dirty="0"/>
              <a:t>β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837588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CA9262C-0B1C-94C9-FE6A-69BAE16B9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80" y="35397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ja-JP" b="1" dirty="0">
                <a:solidFill>
                  <a:schemeClr val="accent4"/>
                </a:solidFill>
              </a:rPr>
              <a:t>Generalized </a:t>
            </a:r>
            <a:br>
              <a:rPr lang="en-US" altLang="ja-JP" b="1" dirty="0">
                <a:solidFill>
                  <a:schemeClr val="accent4"/>
                </a:solidFill>
              </a:rPr>
            </a:br>
            <a:r>
              <a:rPr lang="en-US" altLang="ja-JP" b="1" dirty="0">
                <a:solidFill>
                  <a:schemeClr val="accent4"/>
                </a:solidFill>
              </a:rPr>
              <a:t>Legendre transforms</a:t>
            </a:r>
            <a:br>
              <a:rPr lang="en-US" altLang="ja-JP" b="1" dirty="0">
                <a:solidFill>
                  <a:schemeClr val="accent4"/>
                </a:solidFill>
              </a:rPr>
            </a:br>
            <a:r>
              <a:rPr lang="en-US" altLang="ja-JP" b="1" dirty="0">
                <a:solidFill>
                  <a:schemeClr val="accent4"/>
                </a:solidFill>
              </a:rPr>
              <a:t>(2009)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EDCD35-7693-3674-E626-032B0A0F3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36" y="3263383"/>
            <a:ext cx="9703651" cy="36280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AE9836-01A0-D5A5-DDBC-BA1164682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020" y="-498992"/>
            <a:ext cx="6248400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2153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B0C7316-8A77-5B99-98F2-518C2A424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77" y="0"/>
            <a:ext cx="11995355" cy="1325563"/>
          </a:xfrm>
        </p:spPr>
        <p:txBody>
          <a:bodyPr>
            <a:normAutofit/>
          </a:bodyPr>
          <a:lstStyle/>
          <a:p>
            <a:r>
              <a:rPr lang="en-US" altLang="ja-JP" sz="3600" b="1" dirty="0">
                <a:solidFill>
                  <a:srgbClr val="FFC000"/>
                </a:solidFill>
              </a:rPr>
              <a:t>Generalized Artstein-Avidan—Milman Legendre transforms</a:t>
            </a:r>
            <a:endParaRPr kumimoji="1" lang="ja-JP" altLang="en-US" sz="3600" b="1" dirty="0">
              <a:solidFill>
                <a:srgbClr val="FFC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10C912-78AD-3F3E-5942-7F0B28120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25" y="1325563"/>
            <a:ext cx="10401300" cy="17716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FB47C0-5B40-62F2-2A90-BAD62461A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540" y="3279556"/>
            <a:ext cx="9305925" cy="1581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83D4C00-D91E-B465-A3DC-F3938C3F6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710" y="5361814"/>
            <a:ext cx="3514725" cy="609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40979D-C634-186C-8789-02266EBF6FF5}"/>
              </a:ext>
            </a:extLst>
          </p:cNvPr>
          <p:cNvSpPr txBox="1"/>
          <p:nvPr/>
        </p:nvSpPr>
        <p:spPr>
          <a:xfrm>
            <a:off x="1771977" y="5392759"/>
            <a:ext cx="9845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w</a:t>
            </a:r>
            <a:r>
              <a:rPr kumimoji="1" lang="en-US" altLang="ja-JP" sz="2000" dirty="0"/>
              <a:t>here </a:t>
            </a:r>
            <a:endParaRPr kumimoji="1" lang="ja-JP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F81A7E-6F21-E977-DB04-57B6425D3786}"/>
              </a:ext>
            </a:extLst>
          </p:cNvPr>
          <p:cNvSpPr txBox="1"/>
          <p:nvPr/>
        </p:nvSpPr>
        <p:spPr>
          <a:xfrm>
            <a:off x="6768709" y="5392759"/>
            <a:ext cx="4309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is the Legendre-Fenchel transform</a:t>
            </a:r>
            <a:endParaRPr kumimoji="1" lang="ja-JP" alt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B1F99F-F7E0-1ED1-A7D9-9A19B90F8113}"/>
              </a:ext>
            </a:extLst>
          </p:cNvPr>
          <p:cNvSpPr/>
          <p:nvPr/>
        </p:nvSpPr>
        <p:spPr>
          <a:xfrm>
            <a:off x="564545" y="1154124"/>
            <a:ext cx="10513357" cy="3943393"/>
          </a:xfrm>
          <a:prstGeom prst="rect">
            <a:avLst/>
          </a:prstGeom>
          <a:noFill/>
          <a:ln w="63500" cap="rnd" cmpd="thinThick">
            <a:solidFill>
              <a:srgbClr val="FF00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087898"/>
                      <a:gd name="connsiteY0" fmla="*/ 0 h 2019557"/>
                      <a:gd name="connsiteX1" fmla="*/ 492527 w 10087898"/>
                      <a:gd name="connsiteY1" fmla="*/ 0 h 2019557"/>
                      <a:gd name="connsiteX2" fmla="*/ 783296 w 10087898"/>
                      <a:gd name="connsiteY2" fmla="*/ 0 h 2019557"/>
                      <a:gd name="connsiteX3" fmla="*/ 1578459 w 10087898"/>
                      <a:gd name="connsiteY3" fmla="*/ 0 h 2019557"/>
                      <a:gd name="connsiteX4" fmla="*/ 2070986 w 10087898"/>
                      <a:gd name="connsiteY4" fmla="*/ 0 h 2019557"/>
                      <a:gd name="connsiteX5" fmla="*/ 2563513 w 10087898"/>
                      <a:gd name="connsiteY5" fmla="*/ 0 h 2019557"/>
                      <a:gd name="connsiteX6" fmla="*/ 3358677 w 10087898"/>
                      <a:gd name="connsiteY6" fmla="*/ 0 h 2019557"/>
                      <a:gd name="connsiteX7" fmla="*/ 3750324 w 10087898"/>
                      <a:gd name="connsiteY7" fmla="*/ 0 h 2019557"/>
                      <a:gd name="connsiteX8" fmla="*/ 4545488 w 10087898"/>
                      <a:gd name="connsiteY8" fmla="*/ 0 h 2019557"/>
                      <a:gd name="connsiteX9" fmla="*/ 5340652 w 10087898"/>
                      <a:gd name="connsiteY9" fmla="*/ 0 h 2019557"/>
                      <a:gd name="connsiteX10" fmla="*/ 5934058 w 10087898"/>
                      <a:gd name="connsiteY10" fmla="*/ 0 h 2019557"/>
                      <a:gd name="connsiteX11" fmla="*/ 6729221 w 10087898"/>
                      <a:gd name="connsiteY11" fmla="*/ 0 h 2019557"/>
                      <a:gd name="connsiteX12" fmla="*/ 7221748 w 10087898"/>
                      <a:gd name="connsiteY12" fmla="*/ 0 h 2019557"/>
                      <a:gd name="connsiteX13" fmla="*/ 7714275 w 10087898"/>
                      <a:gd name="connsiteY13" fmla="*/ 0 h 2019557"/>
                      <a:gd name="connsiteX14" fmla="*/ 8408560 w 10087898"/>
                      <a:gd name="connsiteY14" fmla="*/ 0 h 2019557"/>
                      <a:gd name="connsiteX15" fmla="*/ 8901086 w 10087898"/>
                      <a:gd name="connsiteY15" fmla="*/ 0 h 2019557"/>
                      <a:gd name="connsiteX16" fmla="*/ 10087898 w 10087898"/>
                      <a:gd name="connsiteY16" fmla="*/ 0 h 2019557"/>
                      <a:gd name="connsiteX17" fmla="*/ 10087898 w 10087898"/>
                      <a:gd name="connsiteY17" fmla="*/ 545280 h 2019557"/>
                      <a:gd name="connsiteX18" fmla="*/ 10087898 w 10087898"/>
                      <a:gd name="connsiteY18" fmla="*/ 1070365 h 2019557"/>
                      <a:gd name="connsiteX19" fmla="*/ 10087898 w 10087898"/>
                      <a:gd name="connsiteY19" fmla="*/ 2019557 h 2019557"/>
                      <a:gd name="connsiteX20" fmla="*/ 9797129 w 10087898"/>
                      <a:gd name="connsiteY20" fmla="*/ 2019557 h 2019557"/>
                      <a:gd name="connsiteX21" fmla="*/ 9001965 w 10087898"/>
                      <a:gd name="connsiteY21" fmla="*/ 2019557 h 2019557"/>
                      <a:gd name="connsiteX22" fmla="*/ 8408560 w 10087898"/>
                      <a:gd name="connsiteY22" fmla="*/ 2019557 h 2019557"/>
                      <a:gd name="connsiteX23" fmla="*/ 8016912 w 10087898"/>
                      <a:gd name="connsiteY23" fmla="*/ 2019557 h 2019557"/>
                      <a:gd name="connsiteX24" fmla="*/ 7423506 w 10087898"/>
                      <a:gd name="connsiteY24" fmla="*/ 2019557 h 2019557"/>
                      <a:gd name="connsiteX25" fmla="*/ 7132737 w 10087898"/>
                      <a:gd name="connsiteY25" fmla="*/ 2019557 h 2019557"/>
                      <a:gd name="connsiteX26" fmla="*/ 6841968 w 10087898"/>
                      <a:gd name="connsiteY26" fmla="*/ 2019557 h 2019557"/>
                      <a:gd name="connsiteX27" fmla="*/ 6248563 w 10087898"/>
                      <a:gd name="connsiteY27" fmla="*/ 2019557 h 2019557"/>
                      <a:gd name="connsiteX28" fmla="*/ 5856915 w 10087898"/>
                      <a:gd name="connsiteY28" fmla="*/ 2019557 h 2019557"/>
                      <a:gd name="connsiteX29" fmla="*/ 5162630 w 10087898"/>
                      <a:gd name="connsiteY29" fmla="*/ 2019557 h 2019557"/>
                      <a:gd name="connsiteX30" fmla="*/ 4770982 w 10087898"/>
                      <a:gd name="connsiteY30" fmla="*/ 2019557 h 2019557"/>
                      <a:gd name="connsiteX31" fmla="*/ 4076698 w 10087898"/>
                      <a:gd name="connsiteY31" fmla="*/ 2019557 h 2019557"/>
                      <a:gd name="connsiteX32" fmla="*/ 3785929 w 10087898"/>
                      <a:gd name="connsiteY32" fmla="*/ 2019557 h 2019557"/>
                      <a:gd name="connsiteX33" fmla="*/ 3091644 w 10087898"/>
                      <a:gd name="connsiteY33" fmla="*/ 2019557 h 2019557"/>
                      <a:gd name="connsiteX34" fmla="*/ 2699996 w 10087898"/>
                      <a:gd name="connsiteY34" fmla="*/ 2019557 h 2019557"/>
                      <a:gd name="connsiteX35" fmla="*/ 2409227 w 10087898"/>
                      <a:gd name="connsiteY35" fmla="*/ 2019557 h 2019557"/>
                      <a:gd name="connsiteX36" fmla="*/ 2017580 w 10087898"/>
                      <a:gd name="connsiteY36" fmla="*/ 2019557 h 2019557"/>
                      <a:gd name="connsiteX37" fmla="*/ 1323295 w 10087898"/>
                      <a:gd name="connsiteY37" fmla="*/ 2019557 h 2019557"/>
                      <a:gd name="connsiteX38" fmla="*/ 931647 w 10087898"/>
                      <a:gd name="connsiteY38" fmla="*/ 2019557 h 2019557"/>
                      <a:gd name="connsiteX39" fmla="*/ 640878 w 10087898"/>
                      <a:gd name="connsiteY39" fmla="*/ 2019557 h 2019557"/>
                      <a:gd name="connsiteX40" fmla="*/ 0 w 10087898"/>
                      <a:gd name="connsiteY40" fmla="*/ 2019557 h 2019557"/>
                      <a:gd name="connsiteX41" fmla="*/ 0 w 10087898"/>
                      <a:gd name="connsiteY41" fmla="*/ 1534863 h 2019557"/>
                      <a:gd name="connsiteX42" fmla="*/ 0 w 10087898"/>
                      <a:gd name="connsiteY42" fmla="*/ 1090561 h 2019557"/>
                      <a:gd name="connsiteX43" fmla="*/ 0 w 10087898"/>
                      <a:gd name="connsiteY43" fmla="*/ 585672 h 2019557"/>
                      <a:gd name="connsiteX44" fmla="*/ 0 w 10087898"/>
                      <a:gd name="connsiteY44" fmla="*/ 0 h 2019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10087898" h="2019557" extrusionOk="0">
                        <a:moveTo>
                          <a:pt x="0" y="0"/>
                        </a:moveTo>
                        <a:cubicBezTo>
                          <a:pt x="169310" y="-12084"/>
                          <a:pt x="334612" y="17112"/>
                          <a:pt x="492527" y="0"/>
                        </a:cubicBezTo>
                        <a:cubicBezTo>
                          <a:pt x="650442" y="-17112"/>
                          <a:pt x="708686" y="26617"/>
                          <a:pt x="783296" y="0"/>
                        </a:cubicBezTo>
                        <a:cubicBezTo>
                          <a:pt x="857906" y="-26617"/>
                          <a:pt x="1360119" y="27896"/>
                          <a:pt x="1578459" y="0"/>
                        </a:cubicBezTo>
                        <a:cubicBezTo>
                          <a:pt x="1796799" y="-27896"/>
                          <a:pt x="1880308" y="51230"/>
                          <a:pt x="2070986" y="0"/>
                        </a:cubicBezTo>
                        <a:cubicBezTo>
                          <a:pt x="2261664" y="-51230"/>
                          <a:pt x="2383870" y="27711"/>
                          <a:pt x="2563513" y="0"/>
                        </a:cubicBezTo>
                        <a:cubicBezTo>
                          <a:pt x="2743156" y="-27711"/>
                          <a:pt x="2962957" y="79409"/>
                          <a:pt x="3358677" y="0"/>
                        </a:cubicBezTo>
                        <a:cubicBezTo>
                          <a:pt x="3754397" y="-79409"/>
                          <a:pt x="3558139" y="12559"/>
                          <a:pt x="3750324" y="0"/>
                        </a:cubicBezTo>
                        <a:cubicBezTo>
                          <a:pt x="3942509" y="-12559"/>
                          <a:pt x="4308549" y="64556"/>
                          <a:pt x="4545488" y="0"/>
                        </a:cubicBezTo>
                        <a:cubicBezTo>
                          <a:pt x="4782427" y="-64556"/>
                          <a:pt x="5122812" y="37214"/>
                          <a:pt x="5340652" y="0"/>
                        </a:cubicBezTo>
                        <a:cubicBezTo>
                          <a:pt x="5558492" y="-37214"/>
                          <a:pt x="5744631" y="11902"/>
                          <a:pt x="5934058" y="0"/>
                        </a:cubicBezTo>
                        <a:cubicBezTo>
                          <a:pt x="6123485" y="-11902"/>
                          <a:pt x="6471219" y="34393"/>
                          <a:pt x="6729221" y="0"/>
                        </a:cubicBezTo>
                        <a:cubicBezTo>
                          <a:pt x="6987223" y="-34393"/>
                          <a:pt x="7096863" y="13354"/>
                          <a:pt x="7221748" y="0"/>
                        </a:cubicBezTo>
                        <a:cubicBezTo>
                          <a:pt x="7346633" y="-13354"/>
                          <a:pt x="7542365" y="26769"/>
                          <a:pt x="7714275" y="0"/>
                        </a:cubicBezTo>
                        <a:cubicBezTo>
                          <a:pt x="7886185" y="-26769"/>
                          <a:pt x="8245744" y="53311"/>
                          <a:pt x="8408560" y="0"/>
                        </a:cubicBezTo>
                        <a:cubicBezTo>
                          <a:pt x="8571376" y="-53311"/>
                          <a:pt x="8671904" y="55278"/>
                          <a:pt x="8901086" y="0"/>
                        </a:cubicBezTo>
                        <a:cubicBezTo>
                          <a:pt x="9130268" y="-55278"/>
                          <a:pt x="9797756" y="136679"/>
                          <a:pt x="10087898" y="0"/>
                        </a:cubicBezTo>
                        <a:cubicBezTo>
                          <a:pt x="10134471" y="224585"/>
                          <a:pt x="10026321" y="368593"/>
                          <a:pt x="10087898" y="545280"/>
                        </a:cubicBezTo>
                        <a:cubicBezTo>
                          <a:pt x="10149475" y="721967"/>
                          <a:pt x="10070005" y="831306"/>
                          <a:pt x="10087898" y="1070365"/>
                        </a:cubicBezTo>
                        <a:cubicBezTo>
                          <a:pt x="10105791" y="1309425"/>
                          <a:pt x="10038786" y="1780817"/>
                          <a:pt x="10087898" y="2019557"/>
                        </a:cubicBezTo>
                        <a:cubicBezTo>
                          <a:pt x="9943338" y="2038737"/>
                          <a:pt x="9864924" y="2004790"/>
                          <a:pt x="9797129" y="2019557"/>
                        </a:cubicBezTo>
                        <a:cubicBezTo>
                          <a:pt x="9729334" y="2034324"/>
                          <a:pt x="9161640" y="1991541"/>
                          <a:pt x="9001965" y="2019557"/>
                        </a:cubicBezTo>
                        <a:cubicBezTo>
                          <a:pt x="8842290" y="2047573"/>
                          <a:pt x="8650158" y="2017759"/>
                          <a:pt x="8408560" y="2019557"/>
                        </a:cubicBezTo>
                        <a:cubicBezTo>
                          <a:pt x="8166962" y="2021355"/>
                          <a:pt x="8166075" y="1984258"/>
                          <a:pt x="8016912" y="2019557"/>
                        </a:cubicBezTo>
                        <a:cubicBezTo>
                          <a:pt x="7867749" y="2054856"/>
                          <a:pt x="7657508" y="1996999"/>
                          <a:pt x="7423506" y="2019557"/>
                        </a:cubicBezTo>
                        <a:cubicBezTo>
                          <a:pt x="7189504" y="2042115"/>
                          <a:pt x="7217186" y="2003513"/>
                          <a:pt x="7132737" y="2019557"/>
                        </a:cubicBezTo>
                        <a:cubicBezTo>
                          <a:pt x="7048288" y="2035601"/>
                          <a:pt x="6933122" y="2014099"/>
                          <a:pt x="6841968" y="2019557"/>
                        </a:cubicBezTo>
                        <a:cubicBezTo>
                          <a:pt x="6750814" y="2025015"/>
                          <a:pt x="6438859" y="1951592"/>
                          <a:pt x="6248563" y="2019557"/>
                        </a:cubicBezTo>
                        <a:cubicBezTo>
                          <a:pt x="6058268" y="2087522"/>
                          <a:pt x="6023953" y="1999490"/>
                          <a:pt x="5856915" y="2019557"/>
                        </a:cubicBezTo>
                        <a:cubicBezTo>
                          <a:pt x="5689877" y="2039624"/>
                          <a:pt x="5461575" y="1952039"/>
                          <a:pt x="5162630" y="2019557"/>
                        </a:cubicBezTo>
                        <a:cubicBezTo>
                          <a:pt x="4863686" y="2087075"/>
                          <a:pt x="4873241" y="1986559"/>
                          <a:pt x="4770982" y="2019557"/>
                        </a:cubicBezTo>
                        <a:cubicBezTo>
                          <a:pt x="4668723" y="2052555"/>
                          <a:pt x="4227349" y="2005784"/>
                          <a:pt x="4076698" y="2019557"/>
                        </a:cubicBezTo>
                        <a:cubicBezTo>
                          <a:pt x="3926047" y="2033330"/>
                          <a:pt x="3925148" y="2018608"/>
                          <a:pt x="3785929" y="2019557"/>
                        </a:cubicBezTo>
                        <a:cubicBezTo>
                          <a:pt x="3646710" y="2020506"/>
                          <a:pt x="3376707" y="1952206"/>
                          <a:pt x="3091644" y="2019557"/>
                        </a:cubicBezTo>
                        <a:cubicBezTo>
                          <a:pt x="2806582" y="2086908"/>
                          <a:pt x="2856048" y="1979419"/>
                          <a:pt x="2699996" y="2019557"/>
                        </a:cubicBezTo>
                        <a:cubicBezTo>
                          <a:pt x="2543944" y="2059695"/>
                          <a:pt x="2485419" y="2001253"/>
                          <a:pt x="2409227" y="2019557"/>
                        </a:cubicBezTo>
                        <a:cubicBezTo>
                          <a:pt x="2333035" y="2037861"/>
                          <a:pt x="2184595" y="1979749"/>
                          <a:pt x="2017580" y="2019557"/>
                        </a:cubicBezTo>
                        <a:cubicBezTo>
                          <a:pt x="1850565" y="2059365"/>
                          <a:pt x="1489260" y="1996013"/>
                          <a:pt x="1323295" y="2019557"/>
                        </a:cubicBezTo>
                        <a:cubicBezTo>
                          <a:pt x="1157331" y="2043101"/>
                          <a:pt x="1111554" y="1995817"/>
                          <a:pt x="931647" y="2019557"/>
                        </a:cubicBezTo>
                        <a:cubicBezTo>
                          <a:pt x="751740" y="2043297"/>
                          <a:pt x="749131" y="1991580"/>
                          <a:pt x="640878" y="2019557"/>
                        </a:cubicBezTo>
                        <a:cubicBezTo>
                          <a:pt x="532625" y="2047534"/>
                          <a:pt x="142668" y="1943640"/>
                          <a:pt x="0" y="2019557"/>
                        </a:cubicBezTo>
                        <a:cubicBezTo>
                          <a:pt x="-4366" y="1783111"/>
                          <a:pt x="26237" y="1744813"/>
                          <a:pt x="0" y="1534863"/>
                        </a:cubicBezTo>
                        <a:cubicBezTo>
                          <a:pt x="-26237" y="1324913"/>
                          <a:pt x="26128" y="1301547"/>
                          <a:pt x="0" y="1090561"/>
                        </a:cubicBezTo>
                        <a:cubicBezTo>
                          <a:pt x="-26128" y="879575"/>
                          <a:pt x="4725" y="717972"/>
                          <a:pt x="0" y="585672"/>
                        </a:cubicBezTo>
                        <a:cubicBezTo>
                          <a:pt x="-4725" y="453372"/>
                          <a:pt x="788" y="20049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DC0D5C-B25A-28A4-9142-58934EE12C22}"/>
              </a:ext>
            </a:extLst>
          </p:cNvPr>
          <p:cNvSpPr txBox="1"/>
          <p:nvPr/>
        </p:nvSpPr>
        <p:spPr>
          <a:xfrm>
            <a:off x="3392129" y="6142037"/>
            <a:ext cx="91894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ja-JP" sz="1800" b="1" i="0" u="none" strike="noStrike" baseline="0" dirty="0">
                <a:solidFill>
                  <a:schemeClr val="accent6"/>
                </a:solidFill>
                <a:latin typeface="CMR10"/>
              </a:rPr>
              <a:t>Shiri Artstein-Avidan and Vitali Milman. The concept of duality in convex analysis, and the</a:t>
            </a:r>
          </a:p>
          <a:p>
            <a:pPr algn="l"/>
            <a:r>
              <a:rPr lang="en-US" altLang="ja-JP" sz="1800" b="1" i="0" u="none" strike="noStrike" baseline="0" dirty="0">
                <a:solidFill>
                  <a:schemeClr val="accent6"/>
                </a:solidFill>
                <a:latin typeface="CMR10"/>
              </a:rPr>
              <a:t>characterization of the Legendre transform. </a:t>
            </a:r>
            <a:r>
              <a:rPr lang="en-US" altLang="ja-JP" sz="1800" b="1" i="0" u="none" strike="noStrike" baseline="0" dirty="0">
                <a:solidFill>
                  <a:schemeClr val="accent6"/>
                </a:solidFill>
                <a:latin typeface="CMTI10"/>
              </a:rPr>
              <a:t>Annals of mathematics</a:t>
            </a:r>
            <a:r>
              <a:rPr lang="en-US" altLang="ja-JP" sz="1800" b="1" i="0" u="none" strike="noStrike" baseline="0" dirty="0">
                <a:solidFill>
                  <a:schemeClr val="accent6"/>
                </a:solidFill>
                <a:latin typeface="CMR10"/>
              </a:rPr>
              <a:t>, 169:661–674, 2009.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3520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17CC0-3B50-6B41-F4EC-032F36F96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471" y="-136321"/>
            <a:ext cx="11926529" cy="1325563"/>
          </a:xfrm>
        </p:spPr>
        <p:txBody>
          <a:bodyPr>
            <a:normAutofit/>
          </a:bodyPr>
          <a:lstStyle/>
          <a:p>
            <a:r>
              <a:rPr lang="en-US" altLang="ja-JP" sz="3600" b="1" dirty="0">
                <a:solidFill>
                  <a:srgbClr val="FFC000"/>
                </a:solidFill>
              </a:rPr>
              <a:t>Generalized Artstein-Avidan—Milman Legendre transforms</a:t>
            </a:r>
            <a:endParaRPr kumimoji="1" lang="ja-JP" altLang="en-US" sz="3600" b="1" dirty="0">
              <a:solidFill>
                <a:srgbClr val="FFC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1070DF-1F24-2756-D6C3-71B285F57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140" y="918312"/>
            <a:ext cx="10744200" cy="1800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058FC8-2EE4-58EA-56CB-5A254B39E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735" y="2237157"/>
            <a:ext cx="3514725" cy="609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E51B46-C29F-16DA-CD4C-E37598E296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688" y="3653575"/>
            <a:ext cx="4003040" cy="5003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1D8DFE-E926-2A7A-4117-5D60187C5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9440" y="4481433"/>
            <a:ext cx="9144000" cy="647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53D824E-C3E4-2EA2-BBDC-65DA558F2A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8335" y="3653575"/>
            <a:ext cx="6296025" cy="4476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D355B5D-00C3-19DF-CB6D-DB95968626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6040" y="5115328"/>
            <a:ext cx="5867400" cy="7524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0B17D7F-C320-9254-A9AA-5E983A638B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21533" y="5763028"/>
            <a:ext cx="1291907" cy="54528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86DADBD-401F-2D75-BC11-67A40A995B02}"/>
              </a:ext>
            </a:extLst>
          </p:cNvPr>
          <p:cNvSpPr txBox="1"/>
          <p:nvPr/>
        </p:nvSpPr>
        <p:spPr>
          <a:xfrm>
            <a:off x="10091911" y="6527425"/>
            <a:ext cx="21630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Lucida Grande"/>
              </a:rPr>
              <a:t>arXiv:2507.20577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7C7242A-9509-94CA-841E-0A095F3E2210}"/>
              </a:ext>
            </a:extLst>
          </p:cNvPr>
          <p:cNvSpPr txBox="1"/>
          <p:nvPr/>
        </p:nvSpPr>
        <p:spPr>
          <a:xfrm>
            <a:off x="6533002" y="2268102"/>
            <a:ext cx="9845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w</a:t>
            </a:r>
            <a:r>
              <a:rPr kumimoji="1" lang="en-US" altLang="ja-JP" sz="2000" dirty="0"/>
              <a:t>here </a:t>
            </a:r>
            <a:endParaRPr kumimoji="1" lang="ja-JP" altLang="en-US" sz="2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CA1F8B-1E7B-DAC6-86B2-B5924F0E36B1}"/>
              </a:ext>
            </a:extLst>
          </p:cNvPr>
          <p:cNvSpPr txBox="1"/>
          <p:nvPr/>
        </p:nvSpPr>
        <p:spPr>
          <a:xfrm>
            <a:off x="975688" y="3063374"/>
            <a:ext cx="104615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Affine-deformed convex functions of both argument and returned value remain convex:</a:t>
            </a:r>
            <a:endParaRPr kumimoji="1" lang="ja-JP" altLang="en-US" sz="20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9574EF3-BEAA-D7F5-95E3-7A5364826293}"/>
              </a:ext>
            </a:extLst>
          </p:cNvPr>
          <p:cNvSpPr/>
          <p:nvPr/>
        </p:nvSpPr>
        <p:spPr>
          <a:xfrm>
            <a:off x="1504335" y="4436690"/>
            <a:ext cx="10028904" cy="1944445"/>
          </a:xfrm>
          <a:prstGeom prst="rect">
            <a:avLst/>
          </a:prstGeom>
          <a:noFill/>
          <a:ln w="63500" cap="rnd" cmpd="thinThick">
            <a:solidFill>
              <a:srgbClr val="FF00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087898"/>
                      <a:gd name="connsiteY0" fmla="*/ 0 h 2019557"/>
                      <a:gd name="connsiteX1" fmla="*/ 492527 w 10087898"/>
                      <a:gd name="connsiteY1" fmla="*/ 0 h 2019557"/>
                      <a:gd name="connsiteX2" fmla="*/ 783296 w 10087898"/>
                      <a:gd name="connsiteY2" fmla="*/ 0 h 2019557"/>
                      <a:gd name="connsiteX3" fmla="*/ 1578459 w 10087898"/>
                      <a:gd name="connsiteY3" fmla="*/ 0 h 2019557"/>
                      <a:gd name="connsiteX4" fmla="*/ 2070986 w 10087898"/>
                      <a:gd name="connsiteY4" fmla="*/ 0 h 2019557"/>
                      <a:gd name="connsiteX5" fmla="*/ 2563513 w 10087898"/>
                      <a:gd name="connsiteY5" fmla="*/ 0 h 2019557"/>
                      <a:gd name="connsiteX6" fmla="*/ 3358677 w 10087898"/>
                      <a:gd name="connsiteY6" fmla="*/ 0 h 2019557"/>
                      <a:gd name="connsiteX7" fmla="*/ 3750324 w 10087898"/>
                      <a:gd name="connsiteY7" fmla="*/ 0 h 2019557"/>
                      <a:gd name="connsiteX8" fmla="*/ 4545488 w 10087898"/>
                      <a:gd name="connsiteY8" fmla="*/ 0 h 2019557"/>
                      <a:gd name="connsiteX9" fmla="*/ 5340652 w 10087898"/>
                      <a:gd name="connsiteY9" fmla="*/ 0 h 2019557"/>
                      <a:gd name="connsiteX10" fmla="*/ 5934058 w 10087898"/>
                      <a:gd name="connsiteY10" fmla="*/ 0 h 2019557"/>
                      <a:gd name="connsiteX11" fmla="*/ 6729221 w 10087898"/>
                      <a:gd name="connsiteY11" fmla="*/ 0 h 2019557"/>
                      <a:gd name="connsiteX12" fmla="*/ 7221748 w 10087898"/>
                      <a:gd name="connsiteY12" fmla="*/ 0 h 2019557"/>
                      <a:gd name="connsiteX13" fmla="*/ 7714275 w 10087898"/>
                      <a:gd name="connsiteY13" fmla="*/ 0 h 2019557"/>
                      <a:gd name="connsiteX14" fmla="*/ 8408560 w 10087898"/>
                      <a:gd name="connsiteY14" fmla="*/ 0 h 2019557"/>
                      <a:gd name="connsiteX15" fmla="*/ 8901086 w 10087898"/>
                      <a:gd name="connsiteY15" fmla="*/ 0 h 2019557"/>
                      <a:gd name="connsiteX16" fmla="*/ 10087898 w 10087898"/>
                      <a:gd name="connsiteY16" fmla="*/ 0 h 2019557"/>
                      <a:gd name="connsiteX17" fmla="*/ 10087898 w 10087898"/>
                      <a:gd name="connsiteY17" fmla="*/ 545280 h 2019557"/>
                      <a:gd name="connsiteX18" fmla="*/ 10087898 w 10087898"/>
                      <a:gd name="connsiteY18" fmla="*/ 1070365 h 2019557"/>
                      <a:gd name="connsiteX19" fmla="*/ 10087898 w 10087898"/>
                      <a:gd name="connsiteY19" fmla="*/ 2019557 h 2019557"/>
                      <a:gd name="connsiteX20" fmla="*/ 9797129 w 10087898"/>
                      <a:gd name="connsiteY20" fmla="*/ 2019557 h 2019557"/>
                      <a:gd name="connsiteX21" fmla="*/ 9001965 w 10087898"/>
                      <a:gd name="connsiteY21" fmla="*/ 2019557 h 2019557"/>
                      <a:gd name="connsiteX22" fmla="*/ 8408560 w 10087898"/>
                      <a:gd name="connsiteY22" fmla="*/ 2019557 h 2019557"/>
                      <a:gd name="connsiteX23" fmla="*/ 8016912 w 10087898"/>
                      <a:gd name="connsiteY23" fmla="*/ 2019557 h 2019557"/>
                      <a:gd name="connsiteX24" fmla="*/ 7423506 w 10087898"/>
                      <a:gd name="connsiteY24" fmla="*/ 2019557 h 2019557"/>
                      <a:gd name="connsiteX25" fmla="*/ 7132737 w 10087898"/>
                      <a:gd name="connsiteY25" fmla="*/ 2019557 h 2019557"/>
                      <a:gd name="connsiteX26" fmla="*/ 6841968 w 10087898"/>
                      <a:gd name="connsiteY26" fmla="*/ 2019557 h 2019557"/>
                      <a:gd name="connsiteX27" fmla="*/ 6248563 w 10087898"/>
                      <a:gd name="connsiteY27" fmla="*/ 2019557 h 2019557"/>
                      <a:gd name="connsiteX28" fmla="*/ 5856915 w 10087898"/>
                      <a:gd name="connsiteY28" fmla="*/ 2019557 h 2019557"/>
                      <a:gd name="connsiteX29" fmla="*/ 5162630 w 10087898"/>
                      <a:gd name="connsiteY29" fmla="*/ 2019557 h 2019557"/>
                      <a:gd name="connsiteX30" fmla="*/ 4770982 w 10087898"/>
                      <a:gd name="connsiteY30" fmla="*/ 2019557 h 2019557"/>
                      <a:gd name="connsiteX31" fmla="*/ 4076698 w 10087898"/>
                      <a:gd name="connsiteY31" fmla="*/ 2019557 h 2019557"/>
                      <a:gd name="connsiteX32" fmla="*/ 3785929 w 10087898"/>
                      <a:gd name="connsiteY32" fmla="*/ 2019557 h 2019557"/>
                      <a:gd name="connsiteX33" fmla="*/ 3091644 w 10087898"/>
                      <a:gd name="connsiteY33" fmla="*/ 2019557 h 2019557"/>
                      <a:gd name="connsiteX34" fmla="*/ 2699996 w 10087898"/>
                      <a:gd name="connsiteY34" fmla="*/ 2019557 h 2019557"/>
                      <a:gd name="connsiteX35" fmla="*/ 2409227 w 10087898"/>
                      <a:gd name="connsiteY35" fmla="*/ 2019557 h 2019557"/>
                      <a:gd name="connsiteX36" fmla="*/ 2017580 w 10087898"/>
                      <a:gd name="connsiteY36" fmla="*/ 2019557 h 2019557"/>
                      <a:gd name="connsiteX37" fmla="*/ 1323295 w 10087898"/>
                      <a:gd name="connsiteY37" fmla="*/ 2019557 h 2019557"/>
                      <a:gd name="connsiteX38" fmla="*/ 931647 w 10087898"/>
                      <a:gd name="connsiteY38" fmla="*/ 2019557 h 2019557"/>
                      <a:gd name="connsiteX39" fmla="*/ 640878 w 10087898"/>
                      <a:gd name="connsiteY39" fmla="*/ 2019557 h 2019557"/>
                      <a:gd name="connsiteX40" fmla="*/ 0 w 10087898"/>
                      <a:gd name="connsiteY40" fmla="*/ 2019557 h 2019557"/>
                      <a:gd name="connsiteX41" fmla="*/ 0 w 10087898"/>
                      <a:gd name="connsiteY41" fmla="*/ 1534863 h 2019557"/>
                      <a:gd name="connsiteX42" fmla="*/ 0 w 10087898"/>
                      <a:gd name="connsiteY42" fmla="*/ 1090561 h 2019557"/>
                      <a:gd name="connsiteX43" fmla="*/ 0 w 10087898"/>
                      <a:gd name="connsiteY43" fmla="*/ 585672 h 2019557"/>
                      <a:gd name="connsiteX44" fmla="*/ 0 w 10087898"/>
                      <a:gd name="connsiteY44" fmla="*/ 0 h 2019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10087898" h="2019557" extrusionOk="0">
                        <a:moveTo>
                          <a:pt x="0" y="0"/>
                        </a:moveTo>
                        <a:cubicBezTo>
                          <a:pt x="169310" y="-12084"/>
                          <a:pt x="334612" y="17112"/>
                          <a:pt x="492527" y="0"/>
                        </a:cubicBezTo>
                        <a:cubicBezTo>
                          <a:pt x="650442" y="-17112"/>
                          <a:pt x="708686" y="26617"/>
                          <a:pt x="783296" y="0"/>
                        </a:cubicBezTo>
                        <a:cubicBezTo>
                          <a:pt x="857906" y="-26617"/>
                          <a:pt x="1360119" y="27896"/>
                          <a:pt x="1578459" y="0"/>
                        </a:cubicBezTo>
                        <a:cubicBezTo>
                          <a:pt x="1796799" y="-27896"/>
                          <a:pt x="1880308" y="51230"/>
                          <a:pt x="2070986" y="0"/>
                        </a:cubicBezTo>
                        <a:cubicBezTo>
                          <a:pt x="2261664" y="-51230"/>
                          <a:pt x="2383870" y="27711"/>
                          <a:pt x="2563513" y="0"/>
                        </a:cubicBezTo>
                        <a:cubicBezTo>
                          <a:pt x="2743156" y="-27711"/>
                          <a:pt x="2962957" y="79409"/>
                          <a:pt x="3358677" y="0"/>
                        </a:cubicBezTo>
                        <a:cubicBezTo>
                          <a:pt x="3754397" y="-79409"/>
                          <a:pt x="3558139" y="12559"/>
                          <a:pt x="3750324" y="0"/>
                        </a:cubicBezTo>
                        <a:cubicBezTo>
                          <a:pt x="3942509" y="-12559"/>
                          <a:pt x="4308549" y="64556"/>
                          <a:pt x="4545488" y="0"/>
                        </a:cubicBezTo>
                        <a:cubicBezTo>
                          <a:pt x="4782427" y="-64556"/>
                          <a:pt x="5122812" y="37214"/>
                          <a:pt x="5340652" y="0"/>
                        </a:cubicBezTo>
                        <a:cubicBezTo>
                          <a:pt x="5558492" y="-37214"/>
                          <a:pt x="5744631" y="11902"/>
                          <a:pt x="5934058" y="0"/>
                        </a:cubicBezTo>
                        <a:cubicBezTo>
                          <a:pt x="6123485" y="-11902"/>
                          <a:pt x="6471219" y="34393"/>
                          <a:pt x="6729221" y="0"/>
                        </a:cubicBezTo>
                        <a:cubicBezTo>
                          <a:pt x="6987223" y="-34393"/>
                          <a:pt x="7096863" y="13354"/>
                          <a:pt x="7221748" y="0"/>
                        </a:cubicBezTo>
                        <a:cubicBezTo>
                          <a:pt x="7346633" y="-13354"/>
                          <a:pt x="7542365" y="26769"/>
                          <a:pt x="7714275" y="0"/>
                        </a:cubicBezTo>
                        <a:cubicBezTo>
                          <a:pt x="7886185" y="-26769"/>
                          <a:pt x="8245744" y="53311"/>
                          <a:pt x="8408560" y="0"/>
                        </a:cubicBezTo>
                        <a:cubicBezTo>
                          <a:pt x="8571376" y="-53311"/>
                          <a:pt x="8671904" y="55278"/>
                          <a:pt x="8901086" y="0"/>
                        </a:cubicBezTo>
                        <a:cubicBezTo>
                          <a:pt x="9130268" y="-55278"/>
                          <a:pt x="9797756" y="136679"/>
                          <a:pt x="10087898" y="0"/>
                        </a:cubicBezTo>
                        <a:cubicBezTo>
                          <a:pt x="10134471" y="224585"/>
                          <a:pt x="10026321" y="368593"/>
                          <a:pt x="10087898" y="545280"/>
                        </a:cubicBezTo>
                        <a:cubicBezTo>
                          <a:pt x="10149475" y="721967"/>
                          <a:pt x="10070005" y="831306"/>
                          <a:pt x="10087898" y="1070365"/>
                        </a:cubicBezTo>
                        <a:cubicBezTo>
                          <a:pt x="10105791" y="1309425"/>
                          <a:pt x="10038786" y="1780817"/>
                          <a:pt x="10087898" y="2019557"/>
                        </a:cubicBezTo>
                        <a:cubicBezTo>
                          <a:pt x="9943338" y="2038737"/>
                          <a:pt x="9864924" y="2004790"/>
                          <a:pt x="9797129" y="2019557"/>
                        </a:cubicBezTo>
                        <a:cubicBezTo>
                          <a:pt x="9729334" y="2034324"/>
                          <a:pt x="9161640" y="1991541"/>
                          <a:pt x="9001965" y="2019557"/>
                        </a:cubicBezTo>
                        <a:cubicBezTo>
                          <a:pt x="8842290" y="2047573"/>
                          <a:pt x="8650158" y="2017759"/>
                          <a:pt x="8408560" y="2019557"/>
                        </a:cubicBezTo>
                        <a:cubicBezTo>
                          <a:pt x="8166962" y="2021355"/>
                          <a:pt x="8166075" y="1984258"/>
                          <a:pt x="8016912" y="2019557"/>
                        </a:cubicBezTo>
                        <a:cubicBezTo>
                          <a:pt x="7867749" y="2054856"/>
                          <a:pt x="7657508" y="1996999"/>
                          <a:pt x="7423506" y="2019557"/>
                        </a:cubicBezTo>
                        <a:cubicBezTo>
                          <a:pt x="7189504" y="2042115"/>
                          <a:pt x="7217186" y="2003513"/>
                          <a:pt x="7132737" y="2019557"/>
                        </a:cubicBezTo>
                        <a:cubicBezTo>
                          <a:pt x="7048288" y="2035601"/>
                          <a:pt x="6933122" y="2014099"/>
                          <a:pt x="6841968" y="2019557"/>
                        </a:cubicBezTo>
                        <a:cubicBezTo>
                          <a:pt x="6750814" y="2025015"/>
                          <a:pt x="6438859" y="1951592"/>
                          <a:pt x="6248563" y="2019557"/>
                        </a:cubicBezTo>
                        <a:cubicBezTo>
                          <a:pt x="6058268" y="2087522"/>
                          <a:pt x="6023953" y="1999490"/>
                          <a:pt x="5856915" y="2019557"/>
                        </a:cubicBezTo>
                        <a:cubicBezTo>
                          <a:pt x="5689877" y="2039624"/>
                          <a:pt x="5461575" y="1952039"/>
                          <a:pt x="5162630" y="2019557"/>
                        </a:cubicBezTo>
                        <a:cubicBezTo>
                          <a:pt x="4863686" y="2087075"/>
                          <a:pt x="4873241" y="1986559"/>
                          <a:pt x="4770982" y="2019557"/>
                        </a:cubicBezTo>
                        <a:cubicBezTo>
                          <a:pt x="4668723" y="2052555"/>
                          <a:pt x="4227349" y="2005784"/>
                          <a:pt x="4076698" y="2019557"/>
                        </a:cubicBezTo>
                        <a:cubicBezTo>
                          <a:pt x="3926047" y="2033330"/>
                          <a:pt x="3925148" y="2018608"/>
                          <a:pt x="3785929" y="2019557"/>
                        </a:cubicBezTo>
                        <a:cubicBezTo>
                          <a:pt x="3646710" y="2020506"/>
                          <a:pt x="3376707" y="1952206"/>
                          <a:pt x="3091644" y="2019557"/>
                        </a:cubicBezTo>
                        <a:cubicBezTo>
                          <a:pt x="2806582" y="2086908"/>
                          <a:pt x="2856048" y="1979419"/>
                          <a:pt x="2699996" y="2019557"/>
                        </a:cubicBezTo>
                        <a:cubicBezTo>
                          <a:pt x="2543944" y="2059695"/>
                          <a:pt x="2485419" y="2001253"/>
                          <a:pt x="2409227" y="2019557"/>
                        </a:cubicBezTo>
                        <a:cubicBezTo>
                          <a:pt x="2333035" y="2037861"/>
                          <a:pt x="2184595" y="1979749"/>
                          <a:pt x="2017580" y="2019557"/>
                        </a:cubicBezTo>
                        <a:cubicBezTo>
                          <a:pt x="1850565" y="2059365"/>
                          <a:pt x="1489260" y="1996013"/>
                          <a:pt x="1323295" y="2019557"/>
                        </a:cubicBezTo>
                        <a:cubicBezTo>
                          <a:pt x="1157331" y="2043101"/>
                          <a:pt x="1111554" y="1995817"/>
                          <a:pt x="931647" y="2019557"/>
                        </a:cubicBezTo>
                        <a:cubicBezTo>
                          <a:pt x="751740" y="2043297"/>
                          <a:pt x="749131" y="1991580"/>
                          <a:pt x="640878" y="2019557"/>
                        </a:cubicBezTo>
                        <a:cubicBezTo>
                          <a:pt x="532625" y="2047534"/>
                          <a:pt x="142668" y="1943640"/>
                          <a:pt x="0" y="2019557"/>
                        </a:cubicBezTo>
                        <a:cubicBezTo>
                          <a:pt x="-4366" y="1783111"/>
                          <a:pt x="26237" y="1744813"/>
                          <a:pt x="0" y="1534863"/>
                        </a:cubicBezTo>
                        <a:cubicBezTo>
                          <a:pt x="-26237" y="1324913"/>
                          <a:pt x="26128" y="1301547"/>
                          <a:pt x="0" y="1090561"/>
                        </a:cubicBezTo>
                        <a:cubicBezTo>
                          <a:pt x="-26128" y="879575"/>
                          <a:pt x="4725" y="717972"/>
                          <a:pt x="0" y="585672"/>
                        </a:cubicBezTo>
                        <a:cubicBezTo>
                          <a:pt x="-4725" y="453372"/>
                          <a:pt x="788" y="20049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811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36D7C-09B5-CE0A-BE4E-96D4C7DCB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B1D49-F83F-3EE7-E7ED-7542E42D6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48F7FA-F6BE-FFD1-6022-0258B25B7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6820"/>
            <a:ext cx="12192000" cy="6264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99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C533-501A-9600-BFF8-F496B17E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03" y="-109728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divergences  (1960’s)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116CE-2C12-B07B-75D7-1EA567529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103" y="1320930"/>
            <a:ext cx="9807405" cy="2673414"/>
          </a:xfrm>
        </p:spPr>
        <p:txBody>
          <a:bodyPr>
            <a:normAutofit/>
          </a:bodyPr>
          <a:lstStyle/>
          <a:p>
            <a:r>
              <a:rPr kumimoji="1" lang="en-US" altLang="ja-JP" sz="2400" dirty="0"/>
              <a:t>F:</a:t>
            </a:r>
            <a:r>
              <a:rPr lang="el-GR" altLang="ja-JP" sz="24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ja-JP" altLang="en-US" sz="2400" b="0" i="0" dirty="0">
                <a:effectLst/>
                <a:latin typeface="Source Sans Pro" panose="020B0503030403020204" pitchFamily="34" charset="0"/>
              </a:rPr>
              <a:t>⊆</a:t>
            </a:r>
            <a:r>
              <a:rPr lang="en-US" altLang="ja-JP" sz="2400" b="0" i="0" dirty="0" err="1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r>
              <a:rPr kumimoji="1" lang="en-US" altLang="ja-JP" sz="2400" baseline="30000" dirty="0" err="1"/>
              <a:t>m</a:t>
            </a:r>
            <a:r>
              <a:rPr lang="ja-JP" altLang="en-US" sz="2400" b="0" i="0" dirty="0">
                <a:solidFill>
                  <a:srgbClr val="404040"/>
                </a:solidFill>
                <a:effectLst/>
                <a:latin typeface="-apple-system"/>
              </a:rPr>
              <a:t>→</a:t>
            </a:r>
            <a:r>
              <a:rPr lang="en-US" altLang="ja-JP" sz="2400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 </a:t>
            </a:r>
            <a:r>
              <a:rPr kumimoji="1" lang="en-US" altLang="ja-JP" sz="2400" dirty="0"/>
              <a:t> a </a:t>
            </a:r>
            <a:r>
              <a:rPr kumimoji="1" lang="en-US" altLang="ja-JP" sz="2400" b="1" dirty="0"/>
              <a:t>strictly convex and smooth </a:t>
            </a:r>
          </a:p>
          <a:p>
            <a:pPr marL="0" indent="0">
              <a:buNone/>
            </a:pPr>
            <a:r>
              <a:rPr kumimoji="1" lang="en-US" altLang="ja-JP" sz="2400" dirty="0"/>
              <a:t>real-valued function on a finite dim. Hilbert space &lt;.,.&gt;</a:t>
            </a:r>
            <a:endParaRPr lang="en-US" altLang="ja-JP" sz="2400" dirty="0"/>
          </a:p>
          <a:p>
            <a:pPr marL="0" indent="0">
              <a:buNone/>
            </a:pPr>
            <a:r>
              <a:rPr lang="en-US" altLang="ja-JP" sz="2400" b="1" dirty="0">
                <a:solidFill>
                  <a:srgbClr val="FF0000"/>
                </a:solidFill>
              </a:rPr>
              <a:t>Bregman</a:t>
            </a:r>
            <a:r>
              <a:rPr lang="ja-JP" altLang="en-US" sz="2400" b="1" dirty="0">
                <a:solidFill>
                  <a:srgbClr val="FF0000"/>
                </a:solidFill>
              </a:rPr>
              <a:t> </a:t>
            </a:r>
            <a:r>
              <a:rPr lang="en-US" altLang="ja-JP" sz="2400" b="1" dirty="0">
                <a:solidFill>
                  <a:srgbClr val="FF0000"/>
                </a:solidFill>
              </a:rPr>
              <a:t>divergence </a:t>
            </a:r>
            <a:r>
              <a:rPr lang="en-US" altLang="ja-JP" sz="2400" dirty="0"/>
              <a:t>B</a:t>
            </a:r>
            <a:r>
              <a:rPr lang="en-US" altLang="ja-JP" sz="2400" baseline="-25000" dirty="0"/>
              <a:t>F</a:t>
            </a:r>
            <a:r>
              <a:rPr lang="en-US" altLang="ja-JP" sz="2400" dirty="0"/>
              <a:t>: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ja-JP" altLang="en-US" sz="2400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US" altLang="ja-JP" sz="2400" dirty="0"/>
              <a:t>x </a:t>
            </a:r>
            <a:r>
              <a:rPr lang="en-US" altLang="ja-JP" sz="2400" dirty="0" err="1"/>
              <a:t>RelativeInterior</a:t>
            </a:r>
            <a:r>
              <a:rPr lang="en-US" altLang="ja-JP" sz="2400" dirty="0"/>
              <a:t>(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/>
              <a:t>)</a:t>
            </a:r>
            <a:r>
              <a:rPr lang="ja-JP" altLang="en-US" sz="2400" b="0" i="0" dirty="0">
                <a:solidFill>
                  <a:srgbClr val="404040"/>
                </a:solidFill>
                <a:effectLst/>
                <a:latin typeface="-apple-system"/>
              </a:rPr>
              <a:t> →</a:t>
            </a:r>
            <a:r>
              <a:rPr lang="en-US" altLang="ja-JP" sz="2400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r>
              <a:rPr lang="ja-JP" altLang="en-US" sz="2400" b="0" i="0" baseline="-25000" dirty="0">
                <a:effectLst/>
                <a:latin typeface="Source Sans Pro" panose="020B0503030403020204" pitchFamily="34" charset="0"/>
              </a:rPr>
              <a:t>≥</a:t>
            </a:r>
            <a:r>
              <a:rPr lang="en-US" altLang="ja-JP" sz="2400" b="0" i="0" baseline="-2500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DC63B9-C6BC-41A5-66FA-FF3319A56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8155" y="142821"/>
            <a:ext cx="2012155" cy="19470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7156F4-E277-584B-070D-46BABF523105}"/>
              </a:ext>
            </a:extLst>
          </p:cNvPr>
          <p:cNvSpPr txBox="1"/>
          <p:nvPr/>
        </p:nvSpPr>
        <p:spPr>
          <a:xfrm>
            <a:off x="9725632" y="2124190"/>
            <a:ext cx="2177199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M. Bregman</a:t>
            </a:r>
          </a:p>
          <a:p>
            <a:pPr algn="ctr"/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</a:p>
          <a:p>
            <a:pPr algn="ctr"/>
            <a:r>
              <a:rPr kumimoji="1" lang="da-DK" altLang="ja-JP" sz="1600" dirty="0">
                <a:solidFill>
                  <a:srgbClr val="202122"/>
                </a:solidFill>
                <a:latin typeface="Arial" panose="020B0604020202020204" pitchFamily="34" charset="0"/>
              </a:rPr>
              <a:t>Photo: courtesy of </a:t>
            </a:r>
          </a:p>
          <a:p>
            <a:pPr algn="ctr"/>
            <a:r>
              <a:rPr lang="en-US" altLang="ja-JP" sz="1600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Alexander </a:t>
            </a:r>
            <a:r>
              <a:rPr lang="en-US" altLang="ja-JP" sz="1600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Fradkov</a:t>
            </a:r>
            <a:endParaRPr kumimoji="1" lang="en-US" altLang="ja-JP" sz="160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B1DCE-9A06-97A7-E52B-E2469FECD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661150"/>
            <a:ext cx="2743200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C3F4BC-6D41-AA03-F347-A4E71E36FA88}"/>
              </a:ext>
            </a:extLst>
          </p:cNvPr>
          <p:cNvSpPr txBox="1"/>
          <p:nvPr/>
        </p:nvSpPr>
        <p:spPr>
          <a:xfrm>
            <a:off x="1900492" y="2832076"/>
            <a:ext cx="68998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)=F(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)-&lt;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-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2 ,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∇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endParaRPr lang="ja-JP" alt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22C6EE-6985-2218-E43D-F545CA367361}"/>
              </a:ext>
            </a:extLst>
          </p:cNvPr>
          <p:cNvSpPr txBox="1"/>
          <p:nvPr/>
        </p:nvSpPr>
        <p:spPr>
          <a:xfrm>
            <a:off x="248552" y="4451093"/>
            <a:ext cx="1191704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BD interpreted as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remainder</a:t>
            </a:r>
            <a:r>
              <a:rPr kumimoji="1" lang="en-US" altLang="ja-JP" sz="2400" dirty="0"/>
              <a:t> of a </a:t>
            </a:r>
            <a:r>
              <a:rPr kumimoji="1" lang="en-US" altLang="ja-JP" sz="2400" b="1" dirty="0"/>
              <a:t>first order Taylor expression </a:t>
            </a:r>
            <a:r>
              <a:rPr kumimoji="1" lang="en-US" altLang="ja-JP" sz="2400" dirty="0"/>
              <a:t>of 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kumimoji="1" lang="en-US" altLang="ja-JP" sz="2400" dirty="0"/>
              <a:t>) around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kumimoji="1" lang="en-US" altLang="ja-JP" sz="2400" dirty="0"/>
              <a:t>:</a:t>
            </a:r>
          </a:p>
          <a:p>
            <a:endParaRPr kumimoji="1" lang="en-US" altLang="ja-JP" sz="2800" dirty="0"/>
          </a:p>
          <a:p>
            <a:endParaRPr kumimoji="1" lang="ja-JP" alt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E39302-44FA-1C81-0DE9-A9E04054DFBE}"/>
              </a:ext>
            </a:extLst>
          </p:cNvPr>
          <p:cNvSpPr txBox="1"/>
          <p:nvPr/>
        </p:nvSpPr>
        <p:spPr>
          <a:xfrm>
            <a:off x="1102411" y="4989713"/>
            <a:ext cx="68998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)=F(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)+&lt;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&gt;+ </a:t>
            </a:r>
            <a:r>
              <a:rPr lang="en-US" altLang="ja-JP" sz="2400" b="1" dirty="0">
                <a:solidFill>
                  <a:srgbClr val="FF0000"/>
                </a:solidFill>
              </a:rPr>
              <a:t>B</a:t>
            </a:r>
            <a:r>
              <a:rPr lang="en-US" altLang="ja-JP" sz="2400" b="1" baseline="-25000" dirty="0">
                <a:solidFill>
                  <a:srgbClr val="FF0000"/>
                </a:solidFill>
              </a:rPr>
              <a:t>F</a:t>
            </a:r>
            <a:r>
              <a:rPr lang="en-US" altLang="ja-JP" sz="2400" b="1" dirty="0">
                <a:solidFill>
                  <a:srgbClr val="FF0000"/>
                </a:solidFill>
              </a:rPr>
              <a:t>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1" dirty="0">
                <a:solidFill>
                  <a:srgbClr val="FF0000"/>
                </a:solidFill>
              </a:rPr>
              <a:t>: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dirty="0">
                <a:solidFill>
                  <a:srgbClr val="FF0000"/>
                </a:solidFill>
              </a:rPr>
              <a:t>)</a:t>
            </a:r>
            <a:endParaRPr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67289C-6A23-2EE5-36BD-F71A67CBC006}"/>
              </a:ext>
            </a:extLst>
          </p:cNvPr>
          <p:cNvSpPr txBox="1"/>
          <p:nvPr/>
        </p:nvSpPr>
        <p:spPr>
          <a:xfrm>
            <a:off x="5369941" y="5471549"/>
            <a:ext cx="209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Taylor remainder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pic>
        <p:nvPicPr>
          <p:cNvPr id="1026" name="Picture 2" descr="UnderBrace">
            <a:extLst>
              <a:ext uri="{FF2B5EF4-FFF2-40B4-BE49-F238E27FC236}">
                <a16:creationId xmlns:a16="http://schemas.microsoft.com/office/drawing/2014/main" id="{C52A754C-D94C-AEF7-066C-2570B673A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3928" y="4864797"/>
            <a:ext cx="2086295" cy="845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067FD5A-3293-1825-EA42-A9336ADC930D}"/>
              </a:ext>
            </a:extLst>
          </p:cNvPr>
          <p:cNvSpPr txBox="1"/>
          <p:nvPr/>
        </p:nvSpPr>
        <p:spPr>
          <a:xfrm>
            <a:off x="94023" y="5842242"/>
            <a:ext cx="119058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Example of remainder: 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Lagrange remainder </a:t>
            </a:r>
            <a:r>
              <a:rPr kumimoji="1" lang="en-US" altLang="ja-JP" sz="2000" dirty="0"/>
              <a:t>(smooth C</a:t>
            </a:r>
            <a:r>
              <a:rPr kumimoji="1" lang="en-US" altLang="ja-JP" sz="2000" baseline="30000" dirty="0"/>
              <a:t>2</a:t>
            </a:r>
            <a:r>
              <a:rPr kumimoji="1" lang="en-US" altLang="ja-JP" sz="2000" dirty="0"/>
              <a:t> generators): </a:t>
            </a:r>
            <a:r>
              <a:rPr lang="el-GR" altLang="ja-JP" sz="2000" b="1" i="0" dirty="0">
                <a:effectLst/>
              </a:rPr>
              <a:t>∇</a:t>
            </a:r>
            <a:r>
              <a:rPr lang="en-US" altLang="ja-JP" sz="2000" b="1" i="0" baseline="30000" dirty="0">
                <a:effectLst/>
              </a:rPr>
              <a:t>2</a:t>
            </a:r>
            <a:r>
              <a:rPr lang="en-US" altLang="ja-JP" sz="2000" b="1" i="0" dirty="0">
                <a:effectLst/>
              </a:rPr>
              <a:t>F SPD </a:t>
            </a:r>
            <a:r>
              <a:rPr lang="ja-JP" altLang="en-US" sz="2000" b="0" i="0" dirty="0">
                <a:effectLst/>
              </a:rPr>
              <a:t>⇒</a:t>
            </a:r>
            <a:r>
              <a:rPr lang="ja-JP" altLang="en-US" sz="2000" b="0" i="0" dirty="0">
                <a:solidFill>
                  <a:srgbClr val="DF000F"/>
                </a:solidFill>
                <a:effectLst/>
              </a:rPr>
              <a:t> </a:t>
            </a:r>
            <a:r>
              <a:rPr lang="en-US" altLang="ja-JP" sz="2000" dirty="0"/>
              <a:t>B</a:t>
            </a:r>
            <a:r>
              <a:rPr lang="en-US" altLang="ja-JP" sz="2000" baseline="-25000" dirty="0"/>
              <a:t>F</a:t>
            </a:r>
            <a:r>
              <a:rPr lang="en-US" altLang="ja-JP" sz="2000" dirty="0"/>
              <a:t>(</a:t>
            </a:r>
            <a:r>
              <a:rPr lang="el-GR" altLang="ja-JP" sz="2000" i="0" dirty="0">
                <a:effectLst/>
              </a:rPr>
              <a:t>θ</a:t>
            </a:r>
            <a:r>
              <a:rPr lang="en-US" altLang="ja-JP" sz="2000" i="0" baseline="-25000" dirty="0">
                <a:effectLst/>
              </a:rPr>
              <a:t>1</a:t>
            </a:r>
            <a:r>
              <a:rPr lang="el-GR" altLang="ja-JP" sz="2000" i="0" dirty="0">
                <a:effectLst/>
              </a:rPr>
              <a:t> </a:t>
            </a:r>
            <a:r>
              <a:rPr lang="en-US" altLang="ja-JP" sz="2000" dirty="0"/>
              <a:t>:</a:t>
            </a:r>
            <a:r>
              <a:rPr lang="el-GR" altLang="ja-JP" sz="2000" i="0" dirty="0">
                <a:effectLst/>
              </a:rPr>
              <a:t> θ</a:t>
            </a:r>
            <a:r>
              <a:rPr lang="en-US" altLang="ja-JP" sz="2000" i="0" baseline="-25000" dirty="0">
                <a:effectLst/>
              </a:rPr>
              <a:t>2</a:t>
            </a:r>
            <a:r>
              <a:rPr lang="en-US" altLang="ja-JP" sz="2000" dirty="0"/>
              <a:t>)</a:t>
            </a:r>
            <a:r>
              <a:rPr lang="ja-JP" altLang="en-US" sz="2000" b="0" i="0" dirty="0">
                <a:effectLst/>
              </a:rPr>
              <a:t> ≥ </a:t>
            </a:r>
            <a:r>
              <a:rPr lang="en-US" altLang="ja-JP" sz="2000" i="0" dirty="0">
                <a:effectLst/>
              </a:rPr>
              <a:t>0</a:t>
            </a:r>
            <a:r>
              <a:rPr lang="ja-JP" altLang="en-US" sz="2000" b="0" i="0" dirty="0">
                <a:solidFill>
                  <a:srgbClr val="DF000F"/>
                </a:solidFill>
                <a:effectLst/>
              </a:rPr>
              <a:t> </a:t>
            </a:r>
            <a:endParaRPr kumimoji="1" lang="ja-JP" altLang="en-US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BD3855-D754-C4D3-519F-404779FEFC1A}"/>
              </a:ext>
            </a:extLst>
          </p:cNvPr>
          <p:cNvSpPr txBox="1"/>
          <p:nvPr/>
        </p:nvSpPr>
        <p:spPr>
          <a:xfrm>
            <a:off x="3255290" y="6259679"/>
            <a:ext cx="8426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B</a:t>
            </a:r>
            <a:r>
              <a:rPr lang="en-US" altLang="ja-JP" sz="2400" baseline="-25000" dirty="0"/>
              <a:t>F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: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)=</a:t>
            </a:r>
            <a:r>
              <a:rPr lang="ja-JP" altLang="en-US" sz="24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½</a:t>
            </a:r>
            <a:r>
              <a:rPr lang="en-US" altLang="ja-JP" sz="24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 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</a:t>
            </a:r>
            <a:r>
              <a:rPr lang="en-US" altLang="ja-JP" sz="2400" baseline="30000" dirty="0"/>
              <a:t>T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400" i="0" baseline="30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/>
              <a:t> 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</a:t>
            </a:r>
            <a:r>
              <a:rPr lang="ja-JP" altLang="en-US" sz="2400" dirty="0"/>
              <a:t> ≥</a:t>
            </a:r>
            <a:r>
              <a:rPr lang="en-US" altLang="ja-JP" sz="2400" dirty="0"/>
              <a:t>0</a:t>
            </a:r>
            <a:r>
              <a:rPr lang="el-GR" altLang="ja-JP" sz="2400" dirty="0"/>
              <a:t> </a:t>
            </a:r>
            <a:r>
              <a:rPr lang="en-US" altLang="ja-JP" sz="2400" dirty="0"/>
              <a:t>,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ja-JP" altLang="en-US" sz="24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ja-JP" altLang="en-US" sz="2400" b="0" i="0" dirty="0">
                <a:effectLst/>
                <a:latin typeface="Source Sans Pro" panose="020B0503030403020204" pitchFamily="34" charset="0"/>
              </a:rPr>
              <a:t>∈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 [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]</a:t>
            </a:r>
            <a:r>
              <a:rPr lang="en-US" altLang="ja-JP" sz="2400" dirty="0"/>
              <a:t> </a:t>
            </a:r>
            <a:endParaRPr lang="ja-JP" alt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2A958B-3E59-65EB-1BB1-D7CEA44271B6}"/>
              </a:ext>
            </a:extLst>
          </p:cNvPr>
          <p:cNvSpPr txBox="1"/>
          <p:nvPr/>
        </p:nvSpPr>
        <p:spPr>
          <a:xfrm>
            <a:off x="484103" y="3567462"/>
            <a:ext cx="115417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ja-JP" dirty="0"/>
              <a:t>Smooth measure of discrepancy, n</a:t>
            </a:r>
            <a:r>
              <a:rPr lang="en-US" altLang="ja-JP" sz="1800" dirty="0"/>
              <a:t>ot a metric distance</a:t>
            </a:r>
            <a:r>
              <a:rPr lang="en-US" altLang="ja-JP" dirty="0"/>
              <a:t> because it </a:t>
            </a:r>
            <a:r>
              <a:rPr lang="en-US" altLang="ja-JP" sz="1800" dirty="0"/>
              <a:t>violates the triangle inequality.</a:t>
            </a:r>
          </a:p>
          <a:p>
            <a:pPr marL="0" indent="0">
              <a:buNone/>
            </a:pPr>
            <a:r>
              <a:rPr lang="en-US" altLang="ja-JP" sz="1800" dirty="0"/>
              <a:t>BD is asymmetric when F is not quadratic function. </a:t>
            </a:r>
            <a:r>
              <a:rPr lang="en-US" altLang="ja-JP" dirty="0"/>
              <a:t> Hence the delimiter notation “:” instead of </a:t>
            </a:r>
            <a:r>
              <a:rPr lang="en-US" altLang="ja-JP" sz="1800" dirty="0"/>
              <a:t>B</a:t>
            </a:r>
            <a:r>
              <a:rPr lang="en-US" altLang="ja-JP" sz="1800" baseline="-25000" dirty="0"/>
              <a:t>F</a:t>
            </a:r>
            <a:r>
              <a:rPr lang="en-US" altLang="ja-JP" sz="1800" dirty="0"/>
              <a:t>(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1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1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181627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16F0-2778-4441-6BD8-62A40412E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24" y="-121001"/>
            <a:ext cx="11478768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divergences in machine learning…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97699-D194-8C4F-F939-94EEF538E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24" y="1026761"/>
            <a:ext cx="11585448" cy="5513230"/>
          </a:xfrm>
        </p:spPr>
        <p:txBody>
          <a:bodyPr>
            <a:normAutofit fontScale="92500"/>
          </a:bodyPr>
          <a:lstStyle/>
          <a:p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densities: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                    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[p(x):q(x)]=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</a:t>
            </a:r>
            <a:endParaRPr lang="en-US" altLang="ja-JP" b="1" dirty="0"/>
          </a:p>
          <a:p>
            <a:pPr marL="0" indent="0">
              <a:buNone/>
            </a:pPr>
            <a:r>
              <a:rPr lang="en-US" altLang="ja-JP" dirty="0"/>
              <a:t>            is </a:t>
            </a:r>
            <a:r>
              <a:rPr lang="en-US" altLang="ja-JP" b="1" dirty="0"/>
              <a:t>difficult to calculate in closed form </a:t>
            </a:r>
            <a:r>
              <a:rPr lang="en-US" altLang="ja-JP" dirty="0"/>
              <a:t>because of the integral 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∫ 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…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But </a:t>
            </a:r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 of a </a:t>
            </a:r>
            <a:r>
              <a:rPr kumimoji="1" lang="en-US" altLang="ja-JP" b="1" dirty="0">
                <a:solidFill>
                  <a:srgbClr val="FF0000"/>
                </a:solidFill>
              </a:rPr>
              <a:t>natural exponential family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   amount to a </a:t>
            </a:r>
            <a:r>
              <a:rPr lang="en-US" altLang="ja-JP" b="1" dirty="0">
                <a:solidFill>
                  <a:schemeClr val="accent4"/>
                </a:solidFill>
              </a:rPr>
              <a:t> </a:t>
            </a:r>
            <a:r>
              <a:rPr kumimoji="1" lang="en-US" altLang="ja-JP" b="1" dirty="0">
                <a:solidFill>
                  <a:srgbClr val="FF0000"/>
                </a:solidFill>
              </a:rPr>
              <a:t>reverse Bregman divergence</a:t>
            </a:r>
            <a:r>
              <a:rPr kumimoji="1" lang="en-US" altLang="ja-JP" dirty="0">
                <a:solidFill>
                  <a:srgbClr val="FF0000"/>
                </a:solidFill>
              </a:rPr>
              <a:t> </a:t>
            </a:r>
            <a:r>
              <a:rPr lang="en-US" altLang="ja-JP" b="1" dirty="0" err="1">
                <a:solidFill>
                  <a:schemeClr val="accent4"/>
                </a:solidFill>
              </a:rPr>
              <a:t>B</a:t>
            </a:r>
            <a:r>
              <a:rPr lang="en-US" altLang="ja-JP" b="1" baseline="-25000" dirty="0" err="1">
                <a:solidFill>
                  <a:schemeClr val="accent4"/>
                </a:solidFill>
              </a:rPr>
              <a:t>F</a:t>
            </a:r>
            <a:r>
              <a:rPr lang="en-US" altLang="ja-JP" b="1" baseline="30000" dirty="0" err="1">
                <a:solidFill>
                  <a:schemeClr val="accent4"/>
                </a:solidFill>
              </a:rPr>
              <a:t>rev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chemeClr val="accent4"/>
                </a:solidFill>
              </a:rPr>
              <a:t>):= B</a:t>
            </a:r>
            <a:r>
              <a:rPr lang="en-US" altLang="ja-JP" b="1" baseline="-25000" dirty="0">
                <a:solidFill>
                  <a:schemeClr val="accent4"/>
                </a:solidFill>
              </a:rPr>
              <a:t>F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2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b="1" dirty="0">
                <a:solidFill>
                  <a:schemeClr val="accent4"/>
                </a:solidFill>
              </a:rPr>
              <a:t>)</a:t>
            </a:r>
            <a:endParaRPr kumimoji="1" lang="en-US" altLang="ja-JP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 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] = </a:t>
            </a:r>
            <a:r>
              <a:rPr lang="en-US" altLang="ja-JP" sz="3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r>
              <a:rPr lang="en-US" altLang="ja-JP" sz="3000" b="1" baseline="-25000" dirty="0" err="1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b="1" baseline="30000" dirty="0" err="1">
                <a:solidFill>
                  <a:srgbClr val="FF0000"/>
                </a:solidFill>
                <a:highlight>
                  <a:srgbClr val="FFFF00"/>
                </a:highlight>
              </a:rPr>
              <a:t>rev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 = B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  </a:t>
            </a:r>
          </a:p>
          <a:p>
            <a:pPr marL="0" indent="0">
              <a:buNone/>
            </a:pPr>
            <a:endParaRPr lang="en-US" altLang="ja-JP" sz="280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indent="0">
              <a:buNone/>
            </a:pPr>
            <a:r>
              <a:rPr lang="ja-JP" altLang="en-US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                                                        ⇒ </a:t>
            </a:r>
            <a:r>
              <a:rPr lang="en-US" altLang="ja-JP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Easy calculations of KLDs</a:t>
            </a:r>
            <a:r>
              <a:rPr lang="en-US" altLang="ja-JP" b="1" dirty="0">
                <a:solidFill>
                  <a:srgbClr val="FF0000"/>
                </a:solidFill>
              </a:rPr>
              <a:t>                 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0446C-EBC4-F2A8-10EA-E4E4DB9BB191}"/>
              </a:ext>
            </a:extLst>
          </p:cNvPr>
          <p:cNvSpPr txBox="1"/>
          <p:nvPr/>
        </p:nvSpPr>
        <p:spPr>
          <a:xfrm>
            <a:off x="713232" y="6298478"/>
            <a:ext cx="114787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Azoury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 Katy S., and Manfred K. </a:t>
            </a:r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Warmuth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"Relative loss bounds for on-line density estimation with the exponential family of distributions." </a:t>
            </a:r>
            <a:r>
              <a:rPr lang="en-US" altLang="ja-JP" sz="1600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Machine learning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43 (2001)</a:t>
            </a:r>
            <a:endParaRPr lang="ja-JP" altLang="en-US" sz="1600" b="1" dirty="0">
              <a:solidFill>
                <a:schemeClr val="accent6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C0D232-2127-FC9A-CD63-1B960821DA87}"/>
              </a:ext>
            </a:extLst>
          </p:cNvPr>
          <p:cNvSpPr txBox="1"/>
          <p:nvPr/>
        </p:nvSpPr>
        <p:spPr>
          <a:xfrm>
            <a:off x="5278785" y="3336951"/>
            <a:ext cx="5988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>
                <a:latin typeface="Source Sans Pro" panose="020B0503030403020204" pitchFamily="34" charset="0"/>
              </a:rPr>
              <a:t>with densities p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(x|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 ∝ exp(&lt;x,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&gt;)</a:t>
            </a:r>
            <a:endParaRPr kumimoji="1" lang="ja-JP" altLang="en-US" sz="2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0300-FE36-3C69-7461-220752D8E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C1D6EB-7408-A4A7-2892-5142590BF92E}"/>
              </a:ext>
            </a:extLst>
          </p:cNvPr>
          <p:cNvSpPr txBox="1"/>
          <p:nvPr/>
        </p:nvSpPr>
        <p:spPr>
          <a:xfrm>
            <a:off x="2065610" y="5285997"/>
            <a:ext cx="50209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Bypass the</a:t>
            </a:r>
            <a:r>
              <a:rPr lang="ja-JP" altLang="en-US" sz="2400" i="0" dirty="0">
                <a:effectLst/>
                <a:latin typeface="Source Sans Pro" panose="020B0503030403020204" pitchFamily="34" charset="0"/>
              </a:rPr>
              <a:t> ∫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, </a:t>
            </a:r>
            <a:r>
              <a:rPr lang="ja-JP" altLang="en-US" sz="2000" b="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2000" b="0" i="0" dirty="0">
                <a:effectLst/>
                <a:latin typeface="Source Sans Pro" panose="020B0503030403020204" pitchFamily="34" charset="0"/>
              </a:rPr>
              <a:t>F in BD  easy to calculate!</a:t>
            </a:r>
            <a:endParaRPr kumimoji="1" lang="ja-JP" altLang="en-US" sz="2000" dirty="0"/>
          </a:p>
          <a:p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11896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10EF-007B-748D-8E3C-246935B7A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236" y="0"/>
            <a:ext cx="12076771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4"/>
                </a:solidFill>
              </a:rPr>
              <a:t>BDs: A </a:t>
            </a:r>
            <a:r>
              <a:rPr lang="en-US" altLang="ja-JP" sz="4000" b="1" dirty="0">
                <a:solidFill>
                  <a:schemeClr val="accent4"/>
                </a:solidFill>
              </a:rPr>
              <a:t>v</a:t>
            </a:r>
            <a:r>
              <a:rPr kumimoji="1" lang="en-US" altLang="ja-JP" sz="4000" b="1" dirty="0">
                <a:solidFill>
                  <a:schemeClr val="accent4"/>
                </a:solidFill>
              </a:rPr>
              <a:t>ersatile class of dissimilarities</a:t>
            </a:r>
            <a:endParaRPr kumimoji="1" lang="ja-JP" altLang="en-US" sz="4000" b="1" dirty="0">
              <a:solidFill>
                <a:schemeClr val="accent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2DFFD1-A390-6667-424D-9967E702F9D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5244" y="1253330"/>
                <a:ext cx="11866756" cy="5380252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 altLang="ja-JP" sz="3800" dirty="0"/>
                  <a:t>Bregman divergences unify various distortions in applications </a:t>
                </a:r>
              </a:p>
              <a:p>
                <a:pPr marL="0" indent="0">
                  <a:buNone/>
                </a:pPr>
                <a:endParaRPr lang="en-US" altLang="ja-JP" i="1" dirty="0"/>
              </a:p>
              <a:p>
                <a:pPr>
                  <a:buFontTx/>
                  <a:buChar char="-"/>
                </a:pPr>
                <a:r>
                  <a:rPr lang="en-US" altLang="ja-JP" b="1" i="1" dirty="0">
                    <a:solidFill>
                      <a:srgbClr val="FF0000"/>
                    </a:solidFill>
                  </a:rPr>
                  <a:t>squared Euclidean divergence </a:t>
                </a:r>
                <a:r>
                  <a:rPr lang="en-US" altLang="ja-JP" i="1" dirty="0"/>
                  <a:t>from </a:t>
                </a:r>
                <a:r>
                  <a:rPr lang="en-US" altLang="ja-JP" dirty="0"/>
                  <a:t>F(</a:t>
                </a:r>
                <a:r>
                  <a:rPr lang="el-GR" altLang="ja-JP" dirty="0"/>
                  <a:t>θ</a:t>
                </a:r>
                <a:r>
                  <a:rPr lang="en-US" altLang="ja-JP" dirty="0"/>
                  <a:t>)=</a:t>
                </a:r>
                <a:r>
                  <a:rPr lang="el-GR" altLang="ja-JP" dirty="0"/>
                  <a:t> </a:t>
                </a:r>
                <a:r>
                  <a:rPr lang="en-US" altLang="ja-JP" dirty="0"/>
                  <a:t>½ </a:t>
                </a:r>
                <a:r>
                  <a:rPr lang="el-GR" altLang="ja-JP" dirty="0"/>
                  <a:t>θ</a:t>
                </a:r>
                <a14:m>
                  <m:oMath xmlns:m="http://schemas.openxmlformats.org/officeDocument/2006/math">
                    <m:r>
                      <a:rPr lang="en-US" altLang="ja-JP" i="1" baseline="30000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altLang="ja-JP" baseline="-25000" dirty="0"/>
                  <a:t> </a:t>
                </a:r>
                <a:r>
                  <a:rPr lang="en-US" altLang="ja-JP" dirty="0"/>
                  <a:t>Q </a:t>
                </a:r>
                <a:r>
                  <a:rPr lang="el-GR" altLang="ja-JP" dirty="0"/>
                  <a:t>θ</a:t>
                </a:r>
                <a:r>
                  <a:rPr lang="en-US" altLang="ja-JP" dirty="0"/>
                  <a:t> , </a:t>
                </a:r>
                <a:r>
                  <a:rPr lang="en-US" altLang="ja-JP" b="1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Quadratic negentropy</a:t>
                </a:r>
                <a:r>
                  <a:rPr lang="en-US" altLang="ja-JP" dirty="0"/>
                  <a:t>:</a:t>
                </a:r>
                <a:endParaRPr lang="en-US" altLang="ja-JP" i="1" dirty="0"/>
              </a:p>
              <a:p>
                <a:pPr>
                  <a:buFontTx/>
                  <a:buChar char="-"/>
                </a:pPr>
                <a:endParaRPr lang="en-US" altLang="ja-JP" i="1" dirty="0"/>
              </a:p>
              <a:p>
                <a:pPr marL="0" indent="0">
                  <a:buNone/>
                </a:pPr>
                <a:r>
                  <a:rPr lang="en-US" altLang="ja-JP" dirty="0"/>
                  <a:t>B</a:t>
                </a:r>
                <a:r>
                  <a:rPr lang="en-US" altLang="ja-JP" baseline="-25000" dirty="0"/>
                  <a:t>F</a:t>
                </a:r>
                <a:r>
                  <a:rPr lang="en-US" altLang="ja-JP" dirty="0"/>
                  <a:t>(</a:t>
                </a:r>
                <a:r>
                  <a:rPr lang="el-GR" altLang="ja-JP" dirty="0"/>
                  <a:t>θ</a:t>
                </a:r>
                <a:r>
                  <a:rPr lang="en-US" altLang="ja-JP" baseline="-25000" dirty="0"/>
                  <a:t>1</a:t>
                </a:r>
                <a:r>
                  <a:rPr lang="el-GR" altLang="ja-JP" dirty="0"/>
                  <a:t> </a:t>
                </a:r>
                <a:r>
                  <a:rPr lang="en-US" altLang="ja-JP" dirty="0"/>
                  <a:t>:</a:t>
                </a:r>
                <a:r>
                  <a:rPr lang="el-GR" altLang="ja-JP" dirty="0"/>
                  <a:t> θ</a:t>
                </a:r>
                <a:r>
                  <a:rPr lang="en-US" altLang="ja-JP" baseline="-25000" dirty="0"/>
                  <a:t>2</a:t>
                </a:r>
                <a:r>
                  <a:rPr lang="en-US" altLang="ja-JP" dirty="0"/>
                  <a:t>) = ½ (</a:t>
                </a:r>
                <a:r>
                  <a:rPr lang="el-GR" altLang="ja-JP" dirty="0"/>
                  <a:t>θ</a:t>
                </a:r>
                <a:r>
                  <a:rPr lang="en-US" altLang="ja-JP" baseline="-25000" dirty="0"/>
                  <a:t>2 </a:t>
                </a:r>
                <a14:m>
                  <m:oMath xmlns:m="http://schemas.openxmlformats.org/officeDocument/2006/math">
                    <m:r>
                      <a:rPr lang="en-US" altLang="ja-JP" dirty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ja-JP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l-GR" altLang="ja-JP" dirty="0"/>
                      <m:t>θ</m:t>
                    </m:r>
                    <m:r>
                      <m:rPr>
                        <m:nor/>
                      </m:rPr>
                      <a:rPr lang="en-US" altLang="ja-JP" baseline="-25000" dirty="0"/>
                      <m:t>1</m:t>
                    </m:r>
                    <m:r>
                      <m:rPr>
                        <m:nor/>
                      </m:rPr>
                      <a:rPr lang="en-US" altLang="ja-JP" dirty="0"/>
                      <m:t>)</m:t>
                    </m:r>
                    <m:r>
                      <a:rPr lang="en-US" altLang="ja-JP" b="0" i="1" baseline="30000" dirty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altLang="ja-JP" baseline="-25000" dirty="0"/>
                  <a:t>  </a:t>
                </a:r>
                <a:r>
                  <a:rPr lang="en-US" altLang="ja-JP" dirty="0"/>
                  <a:t>Q (</a:t>
                </a:r>
                <a:r>
                  <a:rPr lang="el-GR" altLang="ja-JP" dirty="0"/>
                  <a:t>θ</a:t>
                </a:r>
                <a:r>
                  <a:rPr lang="en-US" altLang="ja-JP" baseline="-25000" dirty="0"/>
                  <a:t>2 </a:t>
                </a:r>
                <a14:m>
                  <m:oMath xmlns:m="http://schemas.openxmlformats.org/officeDocument/2006/math">
                    <m:r>
                      <a:rPr lang="en-US" altLang="ja-JP" dirty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ja-JP" b="0" i="0" baseline="3000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l-GR" altLang="ja-JP" dirty="0"/>
                      <m:t>θ</m:t>
                    </m:r>
                    <m:r>
                      <m:rPr>
                        <m:nor/>
                      </m:rPr>
                      <a:rPr lang="en-US" altLang="ja-JP" baseline="-25000" dirty="0"/>
                      <m:t>1</m:t>
                    </m:r>
                    <m:r>
                      <m:rPr>
                        <m:nor/>
                      </m:rPr>
                      <a:rPr lang="en-US" altLang="ja-JP" dirty="0"/>
                      <m:t>)</m:t>
                    </m:r>
                    <m:r>
                      <a:rPr lang="en-US" altLang="ja-JP" i="1" baseline="30000" dirty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altLang="ja-JP" dirty="0"/>
                  <a:t> = ½ || </a:t>
                </a:r>
                <a:r>
                  <a:rPr lang="el-GR" altLang="ja-JP" dirty="0"/>
                  <a:t>θ</a:t>
                </a:r>
                <a:r>
                  <a:rPr lang="en-US" altLang="ja-JP" baseline="-25000" dirty="0"/>
                  <a:t>2 </a:t>
                </a:r>
                <a14:m>
                  <m:oMath xmlns:m="http://schemas.openxmlformats.org/officeDocument/2006/math">
                    <m:r>
                      <a:rPr lang="en-US" altLang="ja-JP" dirty="0">
                        <a:latin typeface="Cambria Math" panose="02040503050406030204" pitchFamily="18" charset="0"/>
                      </a:rPr>
                      <m:t>− </m:t>
                    </m:r>
                    <m:r>
                      <m:rPr>
                        <m:nor/>
                      </m:rPr>
                      <a:rPr lang="el-GR" altLang="ja-JP" dirty="0"/>
                      <m:t>θ</m:t>
                    </m:r>
                    <m:r>
                      <m:rPr>
                        <m:nor/>
                      </m:rPr>
                      <a:rPr lang="en-US" altLang="ja-JP" baseline="-25000" dirty="0"/>
                      <m:t>1</m:t>
                    </m:r>
                    <m:r>
                      <m:rPr>
                        <m:nor/>
                      </m:rPr>
                      <a:rPr lang="en-US" altLang="ja-JP" b="0" i="0" baseline="-25000" dirty="0" smtClean="0"/>
                      <m:t> </m:t>
                    </m:r>
                    <m:r>
                      <m:rPr>
                        <m:nor/>
                      </m:rPr>
                      <a:rPr lang="en-US" altLang="ja-JP" dirty="0"/>
                      <m:t>||</m:t>
                    </m:r>
                  </m:oMath>
                </a14:m>
                <a:r>
                  <a:rPr lang="en-US" altLang="ja-JP" i="1" baseline="30000" dirty="0"/>
                  <a:t>2 </a:t>
                </a:r>
                <a:r>
                  <a:rPr lang="en-US" altLang="ja-JP" baseline="-25000" dirty="0"/>
                  <a:t>Q</a:t>
                </a:r>
                <a:endParaRPr lang="en-US" altLang="ja-JP" i="1" baseline="-25000" dirty="0"/>
              </a:p>
              <a:p>
                <a:pPr marL="0" indent="0">
                  <a:buNone/>
                </a:pPr>
                <a:endParaRPr lang="en-US" altLang="ja-JP" i="1" dirty="0"/>
              </a:p>
              <a:p>
                <a:pPr>
                  <a:buFontTx/>
                  <a:buChar char="-"/>
                </a:pPr>
                <a:r>
                  <a:rPr lang="en-US" altLang="ja-JP" b="1" i="1" dirty="0" err="1">
                    <a:solidFill>
                      <a:srgbClr val="FF0000"/>
                    </a:solidFill>
                  </a:rPr>
                  <a:t>Kullback-Leibler</a:t>
                </a:r>
                <a:r>
                  <a:rPr lang="en-US" altLang="ja-JP" b="1" i="1" dirty="0">
                    <a:solidFill>
                      <a:srgbClr val="FF0000"/>
                    </a:solidFill>
                  </a:rPr>
                  <a:t> divergence </a:t>
                </a:r>
                <a:r>
                  <a:rPr lang="en-US" altLang="ja-JP" i="1" dirty="0"/>
                  <a:t>from </a:t>
                </a:r>
                <a:r>
                  <a:rPr lang="en-US" altLang="ja-JP" dirty="0"/>
                  <a:t>F(</a:t>
                </a:r>
                <a:r>
                  <a:rPr lang="el-GR" altLang="ja-JP" dirty="0"/>
                  <a:t>θ</a:t>
                </a:r>
                <a:r>
                  <a:rPr lang="en-US" altLang="ja-JP" dirty="0"/>
                  <a:t>)=</a:t>
                </a:r>
                <a:r>
                  <a:rPr lang="el-GR" altLang="ja-JP" dirty="0"/>
                  <a:t> 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Σ</a:t>
                </a:r>
                <a:r>
                  <a:rPr lang="en-US" altLang="ja-JP" baseline="-25000" dirty="0" err="1">
                    <a:solidFill>
                      <a:srgbClr val="202124"/>
                    </a:solidFill>
                  </a:rPr>
                  <a:t>i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 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-25000" dirty="0"/>
                  <a:t> </a:t>
                </a:r>
                <a:r>
                  <a:rPr lang="en-US" altLang="ja-JP" dirty="0"/>
                  <a:t>log(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) , </a:t>
                </a:r>
                <a:r>
                  <a:rPr lang="en-US" altLang="ja-JP" b="1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Shannon negentropy</a:t>
                </a:r>
                <a:r>
                  <a:rPr lang="en-US" altLang="ja-JP" dirty="0"/>
                  <a:t>: </a:t>
                </a:r>
              </a:p>
              <a:p>
                <a:pPr>
                  <a:buFontTx/>
                  <a:buChar char="-"/>
                </a:pPr>
                <a:endParaRPr lang="en-US" altLang="ja-JP" dirty="0"/>
              </a:p>
              <a:p>
                <a:pPr marL="0" indent="0">
                  <a:buNone/>
                </a:pPr>
                <a:r>
                  <a:rPr lang="en-US" altLang="ja-JP" dirty="0"/>
                  <a:t>B</a:t>
                </a:r>
                <a:r>
                  <a:rPr lang="en-US" altLang="ja-JP" baseline="-25000" dirty="0"/>
                  <a:t>F</a:t>
                </a:r>
                <a:r>
                  <a:rPr lang="en-US" altLang="ja-JP" dirty="0"/>
                  <a:t>(</a:t>
                </a:r>
                <a:r>
                  <a:rPr lang="el-GR" altLang="ja-JP" dirty="0"/>
                  <a:t>θ </a:t>
                </a:r>
                <a:r>
                  <a:rPr lang="en-US" altLang="ja-JP" dirty="0"/>
                  <a:t>:</a:t>
                </a:r>
                <a:r>
                  <a:rPr lang="el-GR" altLang="ja-JP" dirty="0"/>
                  <a:t> θ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) = 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Σ</a:t>
                </a:r>
                <a:r>
                  <a:rPr lang="en-US" altLang="ja-JP" baseline="-25000" dirty="0" err="1">
                    <a:solidFill>
                      <a:srgbClr val="202124"/>
                    </a:solidFill>
                  </a:rPr>
                  <a:t>i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 </a:t>
                </a:r>
                <a:r>
                  <a:rPr lang="en-US" altLang="ja-JP" dirty="0">
                    <a:solidFill>
                      <a:srgbClr val="202124"/>
                    </a:solidFill>
                  </a:rPr>
                  <a:t>{ 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-25000" dirty="0"/>
                  <a:t> </a:t>
                </a:r>
                <a:r>
                  <a:rPr lang="en-US" altLang="ja-JP" dirty="0"/>
                  <a:t>log(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/</a:t>
                </a:r>
                <a:r>
                  <a:rPr lang="el-GR" altLang="ja-JP" dirty="0"/>
                  <a:t> 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) +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’-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   </a:t>
                </a:r>
                <a:r>
                  <a:rPr lang="en-US" altLang="ja-JP" dirty="0"/>
                  <a:t>} =</a:t>
                </a:r>
                <a:r>
                  <a:rPr lang="en-US" altLang="ja-JP" baseline="30000" dirty="0"/>
                  <a:t>  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Σ</a:t>
                </a:r>
                <a:r>
                  <a:rPr lang="en-US" altLang="ja-JP" baseline="-25000" dirty="0" err="1">
                    <a:solidFill>
                      <a:srgbClr val="202124"/>
                    </a:solidFill>
                  </a:rPr>
                  <a:t>i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 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-25000" dirty="0"/>
                  <a:t> </a:t>
                </a:r>
                <a:r>
                  <a:rPr lang="en-US" altLang="ja-JP" dirty="0"/>
                  <a:t>log(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/</a:t>
                </a:r>
                <a:r>
                  <a:rPr lang="el-GR" altLang="ja-JP" dirty="0"/>
                  <a:t> 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) </a:t>
                </a:r>
              </a:p>
              <a:p>
                <a:pPr marL="0" indent="0">
                  <a:buNone/>
                </a:pPr>
                <a:endParaRPr lang="en-US" altLang="ja-JP" dirty="0"/>
              </a:p>
              <a:p>
                <a:pPr>
                  <a:buFontTx/>
                  <a:buChar char="-"/>
                </a:pPr>
                <a:r>
                  <a:rPr lang="en-US" altLang="ja-JP" dirty="0"/>
                  <a:t> </a:t>
                </a:r>
                <a:r>
                  <a:rPr lang="en-US" altLang="ja-JP" b="1" i="1" dirty="0">
                    <a:solidFill>
                      <a:srgbClr val="FF0000"/>
                    </a:solidFill>
                  </a:rPr>
                  <a:t>Itakura-Saito divergence  </a:t>
                </a:r>
                <a:r>
                  <a:rPr lang="en-US" altLang="ja-JP" i="1" dirty="0"/>
                  <a:t>from </a:t>
                </a:r>
                <a:r>
                  <a:rPr lang="en-US" altLang="ja-JP" dirty="0"/>
                  <a:t>F(</a:t>
                </a:r>
                <a:r>
                  <a:rPr lang="el-GR" altLang="ja-JP" dirty="0"/>
                  <a:t>θ</a:t>
                </a:r>
                <a:r>
                  <a:rPr lang="en-US" altLang="ja-JP" dirty="0"/>
                  <a:t>)=</a:t>
                </a:r>
                <a:r>
                  <a:rPr lang="el-GR" altLang="ja-JP" dirty="0"/>
                  <a:t> 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Σ</a:t>
                </a:r>
                <a:r>
                  <a:rPr lang="en-US" altLang="ja-JP" baseline="-25000" dirty="0" err="1">
                    <a:solidFill>
                      <a:srgbClr val="202124"/>
                    </a:solidFill>
                  </a:rPr>
                  <a:t>i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 </a:t>
                </a:r>
                <a:r>
                  <a:rPr lang="en-US" altLang="ja-JP" dirty="0"/>
                  <a:t>-log(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), </a:t>
                </a:r>
                <a:r>
                  <a:rPr lang="en-US" altLang="ja-JP" b="1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Burg negentropy</a:t>
                </a:r>
                <a:r>
                  <a:rPr lang="en-US" altLang="ja-JP" dirty="0"/>
                  <a:t>:</a:t>
                </a:r>
              </a:p>
              <a:p>
                <a:pPr>
                  <a:buFontTx/>
                  <a:buChar char="-"/>
                </a:pPr>
                <a:endParaRPr lang="en-US" altLang="ja-JP" dirty="0"/>
              </a:p>
              <a:p>
                <a:pPr marL="0" indent="0">
                  <a:buNone/>
                </a:pPr>
                <a:r>
                  <a:rPr lang="en-US" altLang="ja-JP" dirty="0"/>
                  <a:t>B</a:t>
                </a:r>
                <a:r>
                  <a:rPr lang="en-US" altLang="ja-JP" baseline="-25000" dirty="0"/>
                  <a:t>F</a:t>
                </a:r>
                <a:r>
                  <a:rPr lang="en-US" altLang="ja-JP" dirty="0"/>
                  <a:t>(</a:t>
                </a:r>
                <a:r>
                  <a:rPr lang="el-GR" altLang="ja-JP" dirty="0"/>
                  <a:t>θ </a:t>
                </a:r>
                <a:r>
                  <a:rPr lang="en-US" altLang="ja-JP" dirty="0"/>
                  <a:t>:</a:t>
                </a:r>
                <a:r>
                  <a:rPr lang="el-GR" altLang="ja-JP" dirty="0"/>
                  <a:t> θ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) = 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Σ</a:t>
                </a:r>
                <a:r>
                  <a:rPr lang="en-US" altLang="ja-JP" baseline="-25000" dirty="0" err="1">
                    <a:solidFill>
                      <a:srgbClr val="202124"/>
                    </a:solidFill>
                  </a:rPr>
                  <a:t>i</a:t>
                </a:r>
                <a:r>
                  <a:rPr lang="en-US" altLang="ja-JP" baseline="-25000" dirty="0">
                    <a:solidFill>
                      <a:srgbClr val="202124"/>
                    </a:solidFill>
                  </a:rPr>
                  <a:t>  </a:t>
                </a:r>
                <a:r>
                  <a:rPr lang="en-US" altLang="ja-JP" dirty="0"/>
                  <a:t>{ 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/</a:t>
                </a:r>
                <a:r>
                  <a:rPr lang="el-GR" altLang="ja-JP" dirty="0"/>
                  <a:t> 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) – log 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/</a:t>
                </a:r>
                <a:r>
                  <a:rPr lang="el-GR" altLang="ja-JP" dirty="0"/>
                  <a:t> 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) -1 }</a:t>
                </a:r>
              </a:p>
              <a:p>
                <a:endParaRPr kumimoji="1" lang="ja-JP" alt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2DFFD1-A390-6667-424D-9967E702F9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5244" y="1253330"/>
                <a:ext cx="11866756" cy="5380252"/>
              </a:xfrm>
              <a:blipFill>
                <a:blip r:embed="rId3"/>
                <a:stretch>
                  <a:fillRect l="-1284" t="-3628" r="-46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4" descr="Telecom Stock Illustrations – 19,397 Telecom Stock Illustrations, Vectors &amp;  Clipart - Dreamstime">
            <a:extLst>
              <a:ext uri="{FF2B5EF4-FFF2-40B4-BE49-F238E27FC236}">
                <a16:creationId xmlns:a16="http://schemas.microsoft.com/office/drawing/2014/main" id="{C02E93DB-E58D-2D98-90C8-F14B5D945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341" y="4039829"/>
            <a:ext cx="1193181" cy="1193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Headphone svg, png, jpg, eps, pdf, clipart, vector - Etsy 日本">
            <a:extLst>
              <a:ext uri="{FF2B5EF4-FFF2-40B4-BE49-F238E27FC236}">
                <a16:creationId xmlns:a16="http://schemas.microsoft.com/office/drawing/2014/main" id="{AAA0319E-BB39-F875-BFF8-EC7CF461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2955" y="5572508"/>
            <a:ext cx="1369954" cy="1100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Download Math, Graph, Geometry. Royalty-Free Vector Graphic - Pixabay">
            <a:extLst>
              <a:ext uri="{FF2B5EF4-FFF2-40B4-BE49-F238E27FC236}">
                <a16:creationId xmlns:a16="http://schemas.microsoft.com/office/drawing/2014/main" id="{089BFED4-2146-1C19-D0E9-8D59DC4E2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9680" y="2471287"/>
            <a:ext cx="916502" cy="932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320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5E7C9-0E4A-72C5-3C55-6CD349D3D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19" y="0"/>
            <a:ext cx="11987561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4"/>
                </a:solidFill>
              </a:rPr>
              <a:t>Relative entropy between Gaussian distributions?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8C8B0-3EDC-B0FD-0A91-3DE9A2CA9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703" y="1223459"/>
            <a:ext cx="11896593" cy="4586326"/>
          </a:xfrm>
        </p:spPr>
        <p:txBody>
          <a:bodyPr/>
          <a:lstStyle/>
          <a:p>
            <a:r>
              <a:rPr kumimoji="1" lang="en-US" altLang="ja-JP" b="1" dirty="0"/>
              <a:t>Relative entropy </a:t>
            </a:r>
            <a:r>
              <a:rPr lang="en-US" altLang="ja-JP" dirty="0"/>
              <a:t>=</a:t>
            </a:r>
            <a:r>
              <a:rPr kumimoji="1" lang="en-US" altLang="ja-JP" dirty="0"/>
              <a:t> </a:t>
            </a:r>
            <a:r>
              <a:rPr kumimoji="1" lang="en-US" altLang="ja-JP" b="1" dirty="0"/>
              <a:t>cross-entropy</a:t>
            </a:r>
            <a:r>
              <a:rPr kumimoji="1" lang="en-US" altLang="ja-JP" dirty="0"/>
              <a:t> minus </a:t>
            </a:r>
            <a:r>
              <a:rPr kumimoji="1" lang="en-US" altLang="ja-JP" b="1" dirty="0"/>
              <a:t>entropy</a:t>
            </a:r>
            <a:r>
              <a:rPr kumimoji="1" lang="en-US" altLang="ja-JP" dirty="0"/>
              <a:t>, a dissimilarity measure in information theory, statistics, ML, etc.</a:t>
            </a:r>
          </a:p>
          <a:p>
            <a:pPr marL="0" indent="0">
              <a:buNone/>
            </a:pPr>
            <a:r>
              <a:rPr lang="en-US" altLang="ja-JP" dirty="0"/>
              <a:t>        called </a:t>
            </a:r>
            <a:r>
              <a:rPr lang="en-US" altLang="ja-JP" b="1" dirty="0" err="1"/>
              <a:t>Kullback-Leibler</a:t>
            </a:r>
            <a:r>
              <a:rPr lang="en-US" altLang="ja-JP" b="1" dirty="0"/>
              <a:t> divergence (KLD) </a:t>
            </a:r>
            <a:r>
              <a:rPr lang="en-US" altLang="ja-JP" dirty="0"/>
              <a:t>in information theory</a:t>
            </a:r>
            <a:r>
              <a:rPr lang="en-US" altLang="ja-JP" b="1" dirty="0"/>
              <a:t>:</a:t>
            </a:r>
          </a:p>
          <a:p>
            <a:pPr marL="0" indent="0">
              <a:buNone/>
            </a:pPr>
            <a:r>
              <a:rPr lang="en-US" altLang="ja-JP" dirty="0"/>
              <a:t> 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endParaRPr lang="en-US" altLang="ja-JP" dirty="0"/>
          </a:p>
          <a:p>
            <a:r>
              <a:rPr lang="en-US" altLang="ja-JP" sz="2400" i="1" dirty="0"/>
              <a:t>How to calculate the KLD between multivariate Gaussian distributions?</a:t>
            </a:r>
            <a:endParaRPr kumimoji="1" lang="ja-JP" altLang="en-US" sz="2400" i="1" dirty="0"/>
          </a:p>
        </p:txBody>
      </p:sp>
      <p:pic>
        <p:nvPicPr>
          <p:cNvPr id="4" name="Picture 2" descr="Image result for kullback-leibler divergence formula">
            <a:extLst>
              <a:ext uri="{FF2B5EF4-FFF2-40B4-BE49-F238E27FC236}">
                <a16:creationId xmlns:a16="http://schemas.microsoft.com/office/drawing/2014/main" id="{50085C7A-CA45-0BA0-B9F8-A16D1EF40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974" y="2772732"/>
            <a:ext cx="2997991" cy="1125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9D02F2-3DCC-318F-0EDC-62025CAF4E84}"/>
              </a:ext>
            </a:extLst>
          </p:cNvPr>
          <p:cNvSpPr txBox="1"/>
          <p:nvPr/>
        </p:nvSpPr>
        <p:spPr>
          <a:xfrm>
            <a:off x="6900057" y="3686145"/>
            <a:ext cx="45528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>
                <a:solidFill>
                  <a:srgbClr val="FF0000"/>
                </a:solidFill>
              </a:rPr>
              <a:t>KLD integrals </a:t>
            </a:r>
            <a:r>
              <a:rPr lang="ja-JP" altLang="en-US" sz="20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∫  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is non-trivial but….</a:t>
            </a:r>
            <a:endParaRPr kumimoji="1" lang="ja-JP" altLang="en-US" sz="2000" b="1" dirty="0">
              <a:solidFill>
                <a:srgbClr val="FF0000"/>
              </a:solidFill>
            </a:endParaRPr>
          </a:p>
        </p:txBody>
      </p:sp>
      <p:sp>
        <p:nvSpPr>
          <p:cNvPr id="7" name="AutoShape 4" descr="Output image">
            <a:extLst>
              <a:ext uri="{FF2B5EF4-FFF2-40B4-BE49-F238E27FC236}">
                <a16:creationId xmlns:a16="http://schemas.microsoft.com/office/drawing/2014/main" id="{F4B3C477-DAD9-05A0-786C-41398E7AB5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8" name="AutoShape 6" descr="Output image">
            <a:extLst>
              <a:ext uri="{FF2B5EF4-FFF2-40B4-BE49-F238E27FC236}">
                <a16:creationId xmlns:a16="http://schemas.microsoft.com/office/drawing/2014/main" id="{FF35AB4C-B955-FD9B-94B7-C67F49143C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9" name="AutoShape 8" descr="Output image">
            <a:extLst>
              <a:ext uri="{FF2B5EF4-FFF2-40B4-BE49-F238E27FC236}">
                <a16:creationId xmlns:a16="http://schemas.microsoft.com/office/drawing/2014/main" id="{E6AC18B1-8218-1F33-FCE5-8B6CB24D0A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B5418D3-BCF1-AB93-408A-43F6C0354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03" y="4636622"/>
            <a:ext cx="2144266" cy="20434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C13A91-6B8D-C6E3-6F32-E67F8AFC07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7872" y="5901951"/>
            <a:ext cx="9135599" cy="936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EC9DC0-CD16-83E5-609A-06A919CD3C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9234" y="4636622"/>
            <a:ext cx="5012509" cy="132556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40CEAFB-514B-4614-3BDC-DB165171258A}"/>
              </a:ext>
            </a:extLst>
          </p:cNvPr>
          <p:cNvSpPr txBox="1"/>
          <p:nvPr/>
        </p:nvSpPr>
        <p:spPr>
          <a:xfrm>
            <a:off x="4660761" y="2777093"/>
            <a:ext cx="6001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>
                <a:solidFill>
                  <a:srgbClr val="FF0000"/>
                </a:solidFill>
              </a:rPr>
              <a:t>D</a:t>
            </a:r>
            <a:r>
              <a:rPr lang="en-US" altLang="ja-JP" sz="2400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sz="2400" b="1" dirty="0">
                <a:solidFill>
                  <a:srgbClr val="FF0000"/>
                </a:solidFill>
              </a:rPr>
              <a:t>[p(x):q(x)]=</a:t>
            </a:r>
            <a:r>
              <a:rPr lang="ja-JP" altLang="en-US" sz="24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 ∫ </a:t>
            </a:r>
            <a:r>
              <a:rPr lang="en-US" altLang="ja-JP" sz="24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p(x) log (p(x)/q(x)) d</a:t>
            </a:r>
            <a:r>
              <a:rPr lang="el-GR" altLang="ja-JP" sz="24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μ</a:t>
            </a:r>
            <a:r>
              <a:rPr lang="en-US" altLang="ja-JP" sz="24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(x)</a:t>
            </a:r>
            <a:endParaRPr lang="en-US" altLang="ja-JP" sz="2400" dirty="0"/>
          </a:p>
          <a:p>
            <a:endParaRPr kumimoji="1" lang="ja-JP" alt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F7AE134-F991-9BDC-59B4-DBB49942C7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1920" y="3363364"/>
            <a:ext cx="795693" cy="7939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00530ED-B4A2-623A-487C-2BDB4DA0B9B3}"/>
              </a:ext>
            </a:extLst>
          </p:cNvPr>
          <p:cNvSpPr txBox="1"/>
          <p:nvPr/>
        </p:nvSpPr>
        <p:spPr>
          <a:xfrm>
            <a:off x="6299754" y="5762130"/>
            <a:ext cx="5690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>
                <a:solidFill>
                  <a:srgbClr val="FF0000"/>
                </a:solidFill>
              </a:rPr>
              <a:t>We need </a:t>
            </a:r>
            <a:r>
              <a:rPr lang="en-US" altLang="ja-JP" sz="2000" b="1" dirty="0">
                <a:solidFill>
                  <a:srgbClr val="FF0000"/>
                </a:solidFill>
              </a:rPr>
              <a:t>e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xpectation </a:t>
            </a:r>
            <a:r>
              <a:rPr kumimoji="1" lang="en-US" altLang="ja-JP" sz="2000" b="1" dirty="0" err="1">
                <a:solidFill>
                  <a:srgbClr val="FF0000"/>
                </a:solidFill>
              </a:rPr>
              <a:t>wrt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 p(x) of this term !?</a:t>
            </a:r>
            <a:endParaRPr kumimoji="1" lang="ja-JP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571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16F0-2778-4441-6BD8-62A40412E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5" y="-192482"/>
            <a:ext cx="11865864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4"/>
                </a:solidFill>
              </a:rPr>
              <a:t>BDs first impacts in ML: Link with </a:t>
            </a:r>
            <a:r>
              <a:rPr lang="en-US" altLang="ja-JP" sz="4000" b="1" dirty="0">
                <a:solidFill>
                  <a:schemeClr val="accent4"/>
                </a:solidFill>
              </a:rPr>
              <a:t>e</a:t>
            </a:r>
            <a:r>
              <a:rPr kumimoji="1" lang="en-US" altLang="ja-JP" sz="4000" b="1" dirty="0">
                <a:solidFill>
                  <a:schemeClr val="accent4"/>
                </a:solidFill>
              </a:rPr>
              <a:t>xponential families</a:t>
            </a:r>
            <a:endParaRPr kumimoji="1" lang="ja-JP" altLang="en-US" sz="4000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97699-D194-8C4F-F939-94EEF538E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096" y="843120"/>
            <a:ext cx="11695176" cy="5513230"/>
          </a:xfrm>
        </p:spPr>
        <p:txBody>
          <a:bodyPr>
            <a:normAutofit fontScale="92500"/>
          </a:bodyPr>
          <a:lstStyle/>
          <a:p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densities: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                     </a:t>
            </a:r>
            <a:r>
              <a:rPr lang="en-US" altLang="ja-JP" b="1" dirty="0"/>
              <a:t>D</a:t>
            </a:r>
            <a:r>
              <a:rPr lang="en-US" altLang="ja-JP" b="1" baseline="-25000" dirty="0"/>
              <a:t>KL</a:t>
            </a:r>
            <a:r>
              <a:rPr lang="en-US" altLang="ja-JP" b="1" dirty="0"/>
              <a:t>[p(x):q(x)]=</a:t>
            </a:r>
            <a:r>
              <a:rPr lang="ja-JP" altLang="en-US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ja-JP" altLang="en-US" sz="4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</a:t>
            </a:r>
            <a:r>
              <a:rPr lang="ja-JP" altLang="en-US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</a:t>
            </a:r>
            <a:endParaRPr lang="en-US" altLang="ja-JP" b="1" dirty="0"/>
          </a:p>
          <a:p>
            <a:pPr marL="0" indent="0">
              <a:buNone/>
            </a:pPr>
            <a:r>
              <a:rPr lang="en-US" altLang="ja-JP" dirty="0"/>
              <a:t>      can be </a:t>
            </a:r>
            <a:r>
              <a:rPr lang="en-US" altLang="ja-JP" b="1" dirty="0"/>
              <a:t>difficult to calculate in closed form </a:t>
            </a:r>
            <a:r>
              <a:rPr lang="en-US" altLang="ja-JP" dirty="0"/>
              <a:t>because of the integral 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∫ 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But </a:t>
            </a:r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 of an </a:t>
            </a:r>
            <a:r>
              <a:rPr kumimoji="1" lang="en-US" altLang="ja-JP" b="1" dirty="0">
                <a:solidFill>
                  <a:srgbClr val="FF0000"/>
                </a:solidFill>
              </a:rPr>
              <a:t>exponential family </a:t>
            </a:r>
            <a:r>
              <a:rPr lang="en-US" altLang="ja-JP" dirty="0">
                <a:latin typeface="Source Sans Pro" panose="020B0503030403020204" pitchFamily="34" charset="0"/>
              </a:rPr>
              <a:t>with densities </a:t>
            </a:r>
            <a:r>
              <a:rPr lang="en-US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p(x|</a:t>
            </a:r>
            <a:r>
              <a:rPr lang="el-GR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) = exp( &lt;t(x),</a:t>
            </a:r>
            <a:r>
              <a:rPr lang="el-GR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 θ </a:t>
            </a:r>
            <a:r>
              <a:rPr lang="en-US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&gt;-F(</a:t>
            </a:r>
            <a:r>
              <a:rPr lang="el-GR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) )</a:t>
            </a:r>
            <a:endParaRPr kumimoji="1" lang="en-US" altLang="ja-JP" dirty="0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kumimoji="1" lang="en-US" altLang="ja-JP" dirty="0"/>
              <a:t>   amount to a </a:t>
            </a:r>
            <a:r>
              <a:rPr lang="en-US" altLang="ja-JP" b="1" dirty="0">
                <a:solidFill>
                  <a:schemeClr val="accent4"/>
                </a:solidFill>
              </a:rPr>
              <a:t> </a:t>
            </a:r>
            <a:r>
              <a:rPr kumimoji="1" lang="en-US" altLang="ja-JP" b="1" dirty="0">
                <a:solidFill>
                  <a:srgbClr val="FF0000"/>
                </a:solidFill>
              </a:rPr>
              <a:t>reverse Bregman divergence</a:t>
            </a:r>
            <a:r>
              <a:rPr kumimoji="1" lang="en-US" altLang="ja-JP" dirty="0">
                <a:solidFill>
                  <a:srgbClr val="FF0000"/>
                </a:solidFill>
              </a:rPr>
              <a:t> </a:t>
            </a:r>
            <a:r>
              <a:rPr lang="en-US" altLang="ja-JP" b="1" dirty="0" err="1"/>
              <a:t>B</a:t>
            </a:r>
            <a:r>
              <a:rPr lang="en-US" altLang="ja-JP" b="1" baseline="-25000" dirty="0" err="1"/>
              <a:t>F</a:t>
            </a:r>
            <a:r>
              <a:rPr lang="en-US" altLang="ja-JP" b="1" baseline="30000" dirty="0" err="1"/>
              <a:t>rev</a:t>
            </a:r>
            <a:r>
              <a:rPr lang="en-US" altLang="ja-JP" b="1" dirty="0"/>
              <a:t>(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/>
              <a:t>: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/>
              <a:t>) := B</a:t>
            </a:r>
            <a:r>
              <a:rPr lang="en-US" altLang="ja-JP" b="1" baseline="-25000" dirty="0"/>
              <a:t>F</a:t>
            </a:r>
            <a:r>
              <a:rPr lang="en-US" altLang="ja-JP" b="1" dirty="0"/>
              <a:t>(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latin typeface="Source Sans Pro" panose="020B0503030403020204" pitchFamily="34" charset="0"/>
              </a:rPr>
              <a:t>2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/>
              <a:t>: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baseline="-25000" dirty="0">
                <a:latin typeface="Source Sans Pro" panose="020B0503030403020204" pitchFamily="34" charset="0"/>
              </a:rPr>
              <a:t>1</a:t>
            </a:r>
            <a:r>
              <a:rPr lang="en-US" altLang="ja-JP" b="1" dirty="0"/>
              <a:t>) </a:t>
            </a:r>
          </a:p>
          <a:p>
            <a:pPr marL="0" indent="0">
              <a:buNone/>
            </a:pPr>
            <a:r>
              <a:rPr lang="en-US" altLang="ja-JP" b="1" dirty="0">
                <a:solidFill>
                  <a:schemeClr val="accent4"/>
                </a:solidFill>
              </a:rPr>
              <a:t>   </a:t>
            </a:r>
            <a:r>
              <a:rPr lang="en-US" altLang="ja-JP" dirty="0"/>
              <a:t>w</a:t>
            </a:r>
            <a:r>
              <a:rPr kumimoji="1" lang="en-US" altLang="ja-JP" dirty="0"/>
              <a:t>here F is the </a:t>
            </a:r>
            <a:r>
              <a:rPr kumimoji="1" lang="en-US" altLang="ja-JP" b="1" dirty="0"/>
              <a:t>cumulant function </a:t>
            </a:r>
            <a:r>
              <a:rPr kumimoji="1" lang="en-US" altLang="ja-JP" dirty="0"/>
              <a:t>(log partition/log Laplace function)</a:t>
            </a: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 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] = </a:t>
            </a:r>
            <a:r>
              <a:rPr lang="en-US" altLang="ja-JP" sz="3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r>
              <a:rPr lang="en-US" altLang="ja-JP" sz="3000" b="1" baseline="-25000" dirty="0" err="1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b="1" baseline="30000" dirty="0" err="1">
                <a:solidFill>
                  <a:srgbClr val="FF0000"/>
                </a:solidFill>
                <a:highlight>
                  <a:srgbClr val="FFFF00"/>
                </a:highlight>
              </a:rPr>
              <a:t>rev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 </a:t>
            </a:r>
            <a:r>
              <a:rPr lang="en-US" altLang="ja-JP" sz="3000" b="1" dirty="0"/>
              <a:t>= B</a:t>
            </a:r>
            <a:r>
              <a:rPr lang="en-US" altLang="ja-JP" sz="3000" b="1" baseline="-25000" dirty="0"/>
              <a:t>F</a:t>
            </a:r>
            <a:r>
              <a:rPr lang="en-US" altLang="ja-JP" sz="3000" b="1" dirty="0"/>
              <a:t>(</a:t>
            </a:r>
            <a:r>
              <a:rPr lang="el-GR" altLang="ja-JP" sz="3000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latin typeface="Source Sans Pro" panose="020B0503030403020204" pitchFamily="34" charset="0"/>
              </a:rPr>
              <a:t>2</a:t>
            </a:r>
            <a:r>
              <a:rPr lang="el-GR" altLang="ja-JP" sz="3000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3000" b="1" dirty="0"/>
              <a:t>:</a:t>
            </a:r>
            <a:r>
              <a:rPr lang="el-GR" altLang="ja-JP" sz="3000" b="1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3000" b="1" baseline="-25000" dirty="0">
                <a:latin typeface="Source Sans Pro" panose="020B0503030403020204" pitchFamily="34" charset="0"/>
              </a:rPr>
              <a:t>1</a:t>
            </a:r>
            <a:r>
              <a:rPr lang="en-US" altLang="ja-JP" sz="3000" b="1" dirty="0"/>
              <a:t>)  </a:t>
            </a:r>
          </a:p>
          <a:p>
            <a:pPr marL="0" indent="0">
              <a:buNone/>
            </a:pPr>
            <a:r>
              <a:rPr lang="en-US" altLang="ja-JP" sz="2800" b="1" i="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Verdana" panose="020B0604030504040204" pitchFamily="34" charset="0"/>
              </a:rPr>
              <a:t>BDs </a:t>
            </a:r>
            <a:r>
              <a:rPr lang="en-US" altLang="ja-JP" sz="2800" b="1" i="0" dirty="0" err="1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Verdana" panose="020B0604030504040204" pitchFamily="34" charset="0"/>
              </a:rPr>
              <a:t>wrt</a:t>
            </a:r>
            <a:r>
              <a:rPr lang="en-US" altLang="ja-JP" sz="2800" b="1" i="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Verdana" panose="020B0604030504040204" pitchFamily="34" charset="0"/>
              </a:rPr>
              <a:t> CFs between parameters = reverse KLD distributions</a:t>
            </a:r>
          </a:p>
          <a:p>
            <a:pPr marL="0" indent="0">
              <a:buNone/>
            </a:pPr>
            <a:r>
              <a:rPr lang="ja-JP" altLang="en-US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                                                        ⇒ </a:t>
            </a:r>
            <a:r>
              <a:rPr lang="en-US" altLang="ja-JP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Easy calculations of KLDs</a:t>
            </a:r>
            <a:r>
              <a:rPr lang="en-US" altLang="ja-JP" b="1" dirty="0">
                <a:solidFill>
                  <a:srgbClr val="FF0000"/>
                </a:solidFill>
              </a:rPr>
              <a:t>                 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0446C-EBC4-F2A8-10EA-E4E4DB9BB191}"/>
              </a:ext>
            </a:extLst>
          </p:cNvPr>
          <p:cNvSpPr txBox="1"/>
          <p:nvPr/>
        </p:nvSpPr>
        <p:spPr>
          <a:xfrm>
            <a:off x="713232" y="6298478"/>
            <a:ext cx="114787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Azoury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 Katy S., and Manfred K. </a:t>
            </a:r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Warmuth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"Relative loss bounds for on-line density estimation with the exponential family of distributions." </a:t>
            </a:r>
            <a:r>
              <a:rPr lang="en-US" altLang="ja-JP" sz="1600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Machine learning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43 (2001)</a:t>
            </a:r>
            <a:endParaRPr lang="ja-JP" altLang="en-US" sz="1600" b="1" dirty="0">
              <a:solidFill>
                <a:schemeClr val="accent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0300-FE36-3C69-7461-220752D8E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C1D6EB-7408-A4A7-2892-5142590BF92E}"/>
              </a:ext>
            </a:extLst>
          </p:cNvPr>
          <p:cNvSpPr txBox="1"/>
          <p:nvPr/>
        </p:nvSpPr>
        <p:spPr>
          <a:xfrm>
            <a:off x="387096" y="5676626"/>
            <a:ext cx="683552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Bypass the</a:t>
            </a:r>
            <a:r>
              <a:rPr lang="ja-JP" altLang="en-US" sz="3200" i="0" dirty="0">
                <a:effectLst/>
                <a:latin typeface="Source Sans Pro" panose="020B0503030403020204" pitchFamily="34" charset="0"/>
              </a:rPr>
              <a:t> ∫</a:t>
            </a:r>
            <a:r>
              <a:rPr lang="en-US" altLang="ja-JP" sz="3200" i="0" dirty="0">
                <a:effectLst/>
                <a:latin typeface="Source Sans Pro" panose="020B0503030403020204" pitchFamily="34" charset="0"/>
              </a:rPr>
              <a:t>, </a:t>
            </a:r>
            <a:r>
              <a:rPr lang="ja-JP" altLang="en-US" sz="2800" b="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2800" b="0" i="0" dirty="0">
                <a:effectLst/>
                <a:latin typeface="Source Sans Pro" panose="020B0503030403020204" pitchFamily="34" charset="0"/>
              </a:rPr>
              <a:t>F in BD  easy to calculate!</a:t>
            </a:r>
            <a:endParaRPr kumimoji="1" lang="ja-JP" altLang="en-US" sz="2800" dirty="0"/>
          </a:p>
          <a:p>
            <a:endParaRPr kumimoji="1" lang="ja-JP" altLang="en-US" sz="2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E0FB608-A2CF-78A6-1A0D-820154B08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7995" y="4678719"/>
            <a:ext cx="584775" cy="58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4F5DCF-29B7-98A0-1882-A111ABF04E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869" y="1539989"/>
            <a:ext cx="701119" cy="69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652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7FC1A-F9A8-3137-8628-C13FD8983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-117180"/>
            <a:ext cx="11506200" cy="1325563"/>
          </a:xfrm>
        </p:spPr>
        <p:txBody>
          <a:bodyPr/>
          <a:lstStyle/>
          <a:p>
            <a:r>
              <a:rPr kumimoji="1" lang="en-US" altLang="ja-JP" dirty="0">
                <a:solidFill>
                  <a:schemeClr val="accent4"/>
                </a:solidFill>
              </a:rPr>
              <a:t>Example: KLD between Gaussians from BD</a:t>
            </a:r>
            <a:endParaRPr kumimoji="1" lang="ja-JP" altLang="en-US" dirty="0">
              <a:solidFill>
                <a:schemeClr val="accent4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CD4A77-F799-8A77-04D2-6CF8740CE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83" y="2347906"/>
            <a:ext cx="7936918" cy="9327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8A8D18-F4EB-59D1-2FED-79F9658CC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664" y="3429000"/>
            <a:ext cx="6475728" cy="5819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91BE3D-63F0-EB70-6FF0-8345B9843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937" y="4161227"/>
            <a:ext cx="6829986" cy="7998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D62B78-73DC-A859-D528-5AC22E1054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623" y="5088163"/>
            <a:ext cx="2074741" cy="4726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B4D48A2-D09D-6A98-0D82-6A5E3071AF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3233" y="4200714"/>
            <a:ext cx="4598768" cy="7208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ADEE33B-21B0-DA3E-7696-DC265F95A0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3494" y="1372257"/>
            <a:ext cx="8193492" cy="7524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D682F81-6AF9-EB8C-6D5F-E5B49F544D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74227" y="5096676"/>
            <a:ext cx="3799647" cy="47260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C5C0BB3-F845-AE8E-D99C-6ACCF5FE127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4623" y="5963219"/>
            <a:ext cx="10197227" cy="723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248B78-5FDC-15AF-7C8C-AA42C54BDD2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99499" y="4961028"/>
            <a:ext cx="4314974" cy="771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F40DD7-D1C6-4FC5-B7F0-43A1A5A3FA33}"/>
              </a:ext>
            </a:extLst>
          </p:cNvPr>
          <p:cNvSpPr txBox="1"/>
          <p:nvPr/>
        </p:nvSpPr>
        <p:spPr>
          <a:xfrm>
            <a:off x="1566042" y="86251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ja-JP" sz="1800" b="1" dirty="0"/>
              <a:t>D</a:t>
            </a:r>
            <a:r>
              <a:rPr lang="en-US" altLang="ja-JP" sz="1800" b="1" baseline="-25000" dirty="0"/>
              <a:t>KL</a:t>
            </a:r>
            <a:r>
              <a:rPr lang="en-US" altLang="ja-JP" sz="1800" b="1" dirty="0"/>
              <a:t>[p</a:t>
            </a:r>
            <a:r>
              <a:rPr lang="en-US" altLang="ja-JP" sz="1800" b="1" dirty="0">
                <a:latin typeface="Source Sans Pro" panose="020B0503030403020204" pitchFamily="34" charset="0"/>
              </a:rPr>
              <a:t>(x|</a:t>
            </a:r>
            <a:r>
              <a:rPr lang="el-GR" altLang="ja-JP" sz="1800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1800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1800" dirty="0"/>
              <a:t>)</a:t>
            </a:r>
            <a:r>
              <a:rPr lang="en-US" altLang="ja-JP" sz="1800" b="1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1800" b="1" dirty="0"/>
              <a:t>: p</a:t>
            </a:r>
            <a:r>
              <a:rPr lang="en-US" altLang="ja-JP" sz="1800" b="1" dirty="0">
                <a:latin typeface="Source Sans Pro" panose="020B0503030403020204" pitchFamily="34" charset="0"/>
              </a:rPr>
              <a:t>(x|</a:t>
            </a:r>
            <a:r>
              <a:rPr lang="el-GR" altLang="ja-JP" sz="1800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1800" b="1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1800" dirty="0"/>
              <a:t>)</a:t>
            </a:r>
            <a:r>
              <a:rPr lang="en-US" altLang="ja-JP" sz="1800" b="1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1800" b="1" dirty="0"/>
              <a:t>] = B</a:t>
            </a:r>
            <a:r>
              <a:rPr lang="en-US" altLang="ja-JP" sz="1800" b="1" baseline="-25000" dirty="0"/>
              <a:t>F</a:t>
            </a:r>
            <a:r>
              <a:rPr lang="en-US" altLang="ja-JP" sz="1800" b="1" dirty="0"/>
              <a:t>(</a:t>
            </a:r>
            <a:r>
              <a:rPr lang="el-GR" altLang="ja-JP" sz="1800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1800" b="1" baseline="-25000" dirty="0">
                <a:latin typeface="Source Sans Pro" panose="020B0503030403020204" pitchFamily="34" charset="0"/>
              </a:rPr>
              <a:t>2</a:t>
            </a:r>
            <a:r>
              <a:rPr lang="el-GR" altLang="ja-JP" sz="1800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1800" b="1" dirty="0"/>
              <a:t>:</a:t>
            </a:r>
            <a:r>
              <a:rPr lang="el-GR" altLang="ja-JP" sz="1800" b="1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1800" b="1" baseline="-25000" dirty="0">
                <a:latin typeface="Source Sans Pro" panose="020B0503030403020204" pitchFamily="34" charset="0"/>
              </a:rPr>
              <a:t>1</a:t>
            </a:r>
            <a:r>
              <a:rPr lang="en-US" altLang="ja-JP" sz="1800" b="1" dirty="0"/>
              <a:t>)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31287D-F542-5B8C-9348-CB6B6ACD6589}"/>
              </a:ext>
            </a:extLst>
          </p:cNvPr>
          <p:cNvSpPr txBox="1"/>
          <p:nvPr/>
        </p:nvSpPr>
        <p:spPr>
          <a:xfrm>
            <a:off x="5871003" y="83389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>
                <a:latin typeface="Source Sans Pro" panose="020B0503030403020204" pitchFamily="34" charset="0"/>
              </a:rPr>
              <a:t>p(x|</a:t>
            </a:r>
            <a:r>
              <a:rPr lang="el-GR" altLang="ja-JP" b="1" dirty="0">
                <a:latin typeface="Source Sans Pro" panose="020B0503030403020204" pitchFamily="34" charset="0"/>
              </a:rPr>
              <a:t> θ</a:t>
            </a:r>
            <a:r>
              <a:rPr lang="en-US" altLang="ja-JP" b="1" dirty="0">
                <a:latin typeface="Source Sans Pro" panose="020B0503030403020204" pitchFamily="34" charset="0"/>
              </a:rPr>
              <a:t>) = exp( &lt;t(x),</a:t>
            </a:r>
            <a:r>
              <a:rPr lang="el-GR" altLang="ja-JP" b="1" dirty="0">
                <a:latin typeface="Source Sans Pro" panose="020B0503030403020204" pitchFamily="34" charset="0"/>
              </a:rPr>
              <a:t> θ </a:t>
            </a:r>
            <a:r>
              <a:rPr lang="en-US" altLang="ja-JP" b="1" dirty="0">
                <a:latin typeface="Source Sans Pro" panose="020B0503030403020204" pitchFamily="34" charset="0"/>
              </a:rPr>
              <a:t>&gt;-F(</a:t>
            </a:r>
            <a:r>
              <a:rPr lang="el-GR" altLang="ja-JP" b="1" dirty="0"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latin typeface="Source Sans Pro" panose="020B0503030403020204" pitchFamily="34" charset="0"/>
              </a:rPr>
              <a:t>) )</a:t>
            </a:r>
            <a:endParaRPr kumimoji="1" lang="en-US" altLang="ja-JP" b="1" dirty="0"/>
          </a:p>
        </p:txBody>
      </p:sp>
      <p:sp>
        <p:nvSpPr>
          <p:cNvPr id="12" name="Arrow: Curved Right 11">
            <a:extLst>
              <a:ext uri="{FF2B5EF4-FFF2-40B4-BE49-F238E27FC236}">
                <a16:creationId xmlns:a16="http://schemas.microsoft.com/office/drawing/2014/main" id="{25BC677D-35C5-6469-A3FD-505B16305ED9}"/>
              </a:ext>
            </a:extLst>
          </p:cNvPr>
          <p:cNvSpPr/>
          <p:nvPr/>
        </p:nvSpPr>
        <p:spPr>
          <a:xfrm>
            <a:off x="224998" y="1027499"/>
            <a:ext cx="562794" cy="5830501"/>
          </a:xfrm>
          <a:prstGeom prst="curvedRightArrow">
            <a:avLst>
              <a:gd name="adj1" fmla="val 21449"/>
              <a:gd name="adj2" fmla="val 153900"/>
              <a:gd name="adj3" fmla="val 25000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8D192-5251-70F2-A67A-06492595E23A}"/>
              </a:ext>
            </a:extLst>
          </p:cNvPr>
          <p:cNvSpPr txBox="1"/>
          <p:nvPr/>
        </p:nvSpPr>
        <p:spPr>
          <a:xfrm>
            <a:off x="363608" y="3520272"/>
            <a:ext cx="46682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Non-unique canonical decomposition: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245306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E06B3-96BD-0723-01D1-293D02CFF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81" y="-147115"/>
            <a:ext cx="11780196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Representational Bregman divergences (2009)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EA706-7182-2397-BAB5-C44C8FFB7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722" y="951880"/>
            <a:ext cx="11908277" cy="5504454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In fact, we </a:t>
            </a:r>
            <a:r>
              <a:rPr lang="en-US" altLang="ja-JP" dirty="0"/>
              <a:t>u</a:t>
            </a:r>
            <a:r>
              <a:rPr kumimoji="1" lang="en-US" altLang="ja-JP" dirty="0"/>
              <a:t>sed a </a:t>
            </a:r>
            <a:r>
              <a:rPr kumimoji="1" lang="en-US" altLang="ja-JP" b="1" dirty="0">
                <a:solidFill>
                  <a:srgbClr val="FF0000"/>
                </a:solidFill>
              </a:rPr>
              <a:t>representation function </a:t>
            </a:r>
            <a:r>
              <a:rPr kumimoji="1" lang="en-US" altLang="ja-JP" dirty="0"/>
              <a:t>R</a:t>
            </a:r>
            <a:r>
              <a:rPr lang="en-US" altLang="ja-JP" dirty="0"/>
              <a:t>   (e.g., </a:t>
            </a:r>
            <a:r>
              <a:rPr lang="el-GR" altLang="ja-JP" b="1" dirty="0"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(</a:t>
            </a:r>
            <a:r>
              <a:rPr lang="el-GR" altLang="ja-JP" dirty="0">
                <a:latin typeface="Google Sans"/>
              </a:rPr>
              <a:t>λ </a:t>
            </a:r>
            <a:r>
              <a:rPr lang="en-US" altLang="ja-JP" dirty="0"/>
              <a:t>)) for </a:t>
            </a:r>
          </a:p>
          <a:p>
            <a:pPr marL="0" indent="0">
              <a:buNone/>
            </a:pPr>
            <a:r>
              <a:rPr lang="en-US" altLang="ja-JP" dirty="0"/>
              <a:t>Calculating the KLD between two multivariate normal distributions:</a:t>
            </a:r>
          </a:p>
          <a:p>
            <a:pPr marL="0" indent="0">
              <a:buNone/>
            </a:pPr>
            <a:r>
              <a:rPr lang="en-US" altLang="ja-JP" sz="2800" dirty="0"/>
              <a:t>B</a:t>
            </a:r>
            <a:r>
              <a:rPr lang="en-US" altLang="ja-JP" sz="2800" baseline="-25000" dirty="0"/>
              <a:t>F,R</a:t>
            </a:r>
            <a:r>
              <a:rPr lang="en-US" altLang="ja-JP" sz="2800" dirty="0"/>
              <a:t>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):= B</a:t>
            </a:r>
            <a:r>
              <a:rPr lang="en-US" altLang="ja-JP" sz="2800" baseline="-25000" dirty="0"/>
              <a:t>F</a:t>
            </a:r>
            <a:r>
              <a:rPr lang="en-US" altLang="ja-JP" sz="2800" dirty="0"/>
              <a:t>(R(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):R(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))</a:t>
            </a:r>
          </a:p>
          <a:p>
            <a:pPr marL="0" indent="0">
              <a:buNone/>
            </a:pPr>
            <a:r>
              <a:rPr lang="en-US" altLang="ja-JP" sz="2800" dirty="0"/>
              <a:t>                   =  F(R(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</a:rPr>
              <a:t>1</a:t>
            </a:r>
            <a:r>
              <a:rPr lang="en-US" altLang="ja-JP" sz="2800" dirty="0"/>
              <a:t>))-F(R(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baseline="-25000" dirty="0"/>
              <a:t>2</a:t>
            </a:r>
            <a:r>
              <a:rPr lang="en-US" altLang="ja-JP" sz="2800" dirty="0"/>
              <a:t>))-&lt;</a:t>
            </a:r>
            <a:r>
              <a:rPr lang="el-GR" altLang="ja-JP" sz="2800" i="0" dirty="0">
                <a:effectLst/>
              </a:rPr>
              <a:t> </a:t>
            </a:r>
            <a:r>
              <a:rPr lang="en-US" altLang="ja-JP" dirty="0"/>
              <a:t>R</a:t>
            </a:r>
            <a:r>
              <a:rPr lang="en-US" altLang="ja-JP" sz="2800" i="0" dirty="0">
                <a:effectLst/>
              </a:rPr>
              <a:t>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</a:rPr>
              <a:t>1</a:t>
            </a:r>
            <a:r>
              <a:rPr lang="en-US" altLang="ja-JP" sz="2800" dirty="0"/>
              <a:t>)</a:t>
            </a:r>
            <a:r>
              <a:rPr lang="en-US" altLang="ja-JP" sz="2800" i="0" dirty="0">
                <a:effectLst/>
              </a:rPr>
              <a:t>–R(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</a:rPr>
              <a:t>2 </a:t>
            </a:r>
            <a:r>
              <a:rPr lang="el-GR" altLang="ja-JP" sz="2800" i="0" dirty="0">
                <a:effectLst/>
              </a:rPr>
              <a:t> </a:t>
            </a:r>
            <a:r>
              <a:rPr lang="en-US" altLang="ja-JP" sz="2800" dirty="0"/>
              <a:t>)</a:t>
            </a:r>
            <a:r>
              <a:rPr lang="en-US" altLang="ja-JP" sz="2800" i="0" dirty="0">
                <a:effectLst/>
              </a:rPr>
              <a:t>,</a:t>
            </a:r>
            <a:r>
              <a:rPr lang="el-GR" altLang="ja-JP" sz="2800" i="0" dirty="0">
                <a:effectLst/>
              </a:rPr>
              <a:t>∇</a:t>
            </a:r>
            <a:r>
              <a:rPr lang="en-US" altLang="ja-JP" sz="2800" i="0" dirty="0">
                <a:effectLst/>
              </a:rPr>
              <a:t>F(R(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</a:rPr>
              <a:t>2</a:t>
            </a:r>
            <a:r>
              <a:rPr lang="en-US" altLang="ja-JP" sz="2800" i="0" dirty="0">
                <a:effectLst/>
              </a:rPr>
              <a:t>)</a:t>
            </a:r>
            <a:r>
              <a:rPr lang="en-US" altLang="ja-JP" sz="2800" dirty="0"/>
              <a:t> )</a:t>
            </a:r>
            <a:r>
              <a:rPr lang="en-US" altLang="ja-JP" sz="2800" i="0" baseline="-25000" dirty="0">
                <a:effectLst/>
              </a:rPr>
              <a:t> </a:t>
            </a:r>
            <a:r>
              <a:rPr lang="en-US" altLang="ja-JP" sz="2800" dirty="0"/>
              <a:t>&gt;</a:t>
            </a:r>
          </a:p>
          <a:p>
            <a:pPr marL="0" indent="0">
              <a:buNone/>
            </a:pPr>
            <a:r>
              <a:rPr lang="en-US" altLang="ja-JP" sz="2400" dirty="0"/>
              <a:t>         Note that F</a:t>
            </a:r>
            <a:r>
              <a:rPr lang="ja-JP" altLang="en-US" sz="2400" i="0" dirty="0">
                <a:solidFill>
                  <a:srgbClr val="202122"/>
                </a:solidFill>
                <a:effectLst/>
              </a:rPr>
              <a:t>∘</a:t>
            </a:r>
            <a:r>
              <a:rPr lang="en-US" altLang="ja-JP" sz="2400" dirty="0">
                <a:solidFill>
                  <a:srgbClr val="202122"/>
                </a:solidFill>
              </a:rPr>
              <a:t>R</a:t>
            </a:r>
            <a:r>
              <a:rPr lang="en-US" altLang="ja-JP" sz="2400" i="0" dirty="0">
                <a:solidFill>
                  <a:srgbClr val="202122"/>
                </a:solidFill>
                <a:effectLst/>
              </a:rPr>
              <a:t> may not be a Bregman generator, i.e., not be strictly convex.</a:t>
            </a:r>
          </a:p>
          <a:p>
            <a:pPr marL="0" indent="0">
              <a:buNone/>
            </a:pPr>
            <a:endParaRPr lang="en-US" altLang="ja-JP" sz="2400" dirty="0">
              <a:solidFill>
                <a:srgbClr val="202122"/>
              </a:solidFill>
            </a:endParaRPr>
          </a:p>
          <a:p>
            <a:pPr marL="0" indent="0">
              <a:buNone/>
            </a:pPr>
            <a:r>
              <a:rPr lang="en-US" altLang="ja-JP" sz="2400" i="0" dirty="0">
                <a:solidFill>
                  <a:srgbClr val="202122"/>
                </a:solidFill>
                <a:effectLst/>
              </a:rPr>
              <a:t>KLD between two densities of a 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generic exponential family with natural parameter from representation function</a:t>
            </a:r>
          </a:p>
          <a:p>
            <a:pPr marL="0" indent="0">
              <a:buNone/>
            </a:pPr>
            <a:r>
              <a:rPr lang="en-US" altLang="ja-JP" sz="2400" b="1" i="0" dirty="0">
                <a:solidFill>
                  <a:srgbClr val="202122"/>
                </a:solidFill>
                <a:effectLst/>
              </a:rPr>
              <a:t> </a:t>
            </a:r>
          </a:p>
          <a:p>
            <a:pPr marL="0" indent="0">
              <a:buNone/>
            </a:pPr>
            <a:r>
              <a:rPr lang="el-GR" altLang="ja-JP" sz="2400" b="1" i="0" dirty="0">
                <a:effectLst/>
              </a:rPr>
              <a:t>θ</a:t>
            </a:r>
            <a:r>
              <a:rPr lang="en-US" altLang="ja-JP" sz="2400" b="1" i="0" dirty="0">
                <a:effectLst/>
              </a:rPr>
              <a:t>(</a:t>
            </a:r>
            <a:r>
              <a:rPr lang="el-GR" altLang="ja-JP" sz="2400" b="1" i="0" dirty="0">
                <a:effectLst/>
                <a:latin typeface="Google Sans"/>
              </a:rPr>
              <a:t>λ </a:t>
            </a:r>
            <a:r>
              <a:rPr lang="en-US" altLang="ja-JP" sz="2400" b="1" i="0" dirty="0">
                <a:effectLst/>
                <a:latin typeface="Source Sans Pro" panose="020B0503030403020204" pitchFamily="34" charset="0"/>
              </a:rPr>
              <a:t>): </a:t>
            </a:r>
            <a:r>
              <a:rPr lang="en-US" altLang="ja-JP" sz="2400" b="1" dirty="0"/>
              <a:t>natural parameter corresponding to </a:t>
            </a:r>
            <a:r>
              <a:rPr lang="el-GR" altLang="ja-JP" sz="2400" b="1" i="0" dirty="0">
                <a:effectLst/>
                <a:latin typeface="Google Sans"/>
              </a:rPr>
              <a:t>λ</a:t>
            </a:r>
            <a:r>
              <a:rPr lang="en-US" altLang="ja-JP" sz="2400" b="1" i="0" dirty="0">
                <a:effectLst/>
                <a:latin typeface="Google Sans"/>
              </a:rPr>
              <a:t>,  representation function R(.)=</a:t>
            </a:r>
            <a:r>
              <a:rPr lang="el-GR" altLang="ja-JP" sz="2400" b="1" i="0" dirty="0">
                <a:effectLst/>
              </a:rPr>
              <a:t>θ</a:t>
            </a:r>
            <a:r>
              <a:rPr lang="en-US" altLang="ja-JP" sz="2400" b="1" i="0" dirty="0">
                <a:effectLst/>
              </a:rPr>
              <a:t>(</a:t>
            </a:r>
            <a:r>
              <a:rPr lang="en-US" altLang="ja-JP" sz="2400" b="1" dirty="0">
                <a:latin typeface="Google Sans"/>
              </a:rPr>
              <a:t>.</a:t>
            </a:r>
            <a:r>
              <a:rPr lang="el-GR" altLang="ja-JP" sz="2400" b="1" i="0" dirty="0">
                <a:effectLst/>
                <a:latin typeface="Google Sans"/>
              </a:rPr>
              <a:t> </a:t>
            </a:r>
            <a:r>
              <a:rPr lang="en-US" altLang="ja-JP" sz="2400" b="1" i="0" dirty="0">
                <a:effectLst/>
                <a:latin typeface="Source Sans Pro" panose="020B0503030403020204" pitchFamily="34" charset="0"/>
              </a:rPr>
              <a:t>) </a:t>
            </a:r>
            <a:endParaRPr lang="en-US" altLang="ja-JP" sz="2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sz="2800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EE0AC-E0A4-2BFE-22A9-1C3148A08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81" y="4576161"/>
            <a:ext cx="6094065" cy="6018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33A8B25-861B-457A-AA38-31D35E7822A8}"/>
              </a:ext>
            </a:extLst>
          </p:cNvPr>
          <p:cNvSpPr txBox="1"/>
          <p:nvPr/>
        </p:nvSpPr>
        <p:spPr>
          <a:xfrm>
            <a:off x="283722" y="5906120"/>
            <a:ext cx="118536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>
                <a:highlight>
                  <a:srgbClr val="FFFF00"/>
                </a:highlight>
              </a:rPr>
              <a:t>D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KL</a:t>
            </a:r>
            <a:r>
              <a:rPr lang="en-US" altLang="ja-JP" sz="2800" dirty="0">
                <a:highlight>
                  <a:srgbClr val="FFFF00"/>
                </a:highlight>
              </a:rPr>
              <a:t>[p</a:t>
            </a:r>
            <a:r>
              <a:rPr lang="en-US" altLang="ja-JP" sz="2800" dirty="0"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 λ </a:t>
            </a:r>
            <a:r>
              <a:rPr lang="en-US" altLang="ja-JP" sz="2800" i="0" baseline="-25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dirty="0">
                <a:highlight>
                  <a:srgbClr val="FFFF00"/>
                </a:highlight>
              </a:rPr>
              <a:t>)</a:t>
            </a:r>
            <a:r>
              <a:rPr lang="en-US" altLang="ja-JP" sz="2800" i="0" baseline="-25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dirty="0">
                <a:highlight>
                  <a:srgbClr val="FFFF00"/>
                </a:highlight>
              </a:rPr>
              <a:t>: p</a:t>
            </a:r>
            <a:r>
              <a:rPr lang="en-US" altLang="ja-JP" sz="2800" dirty="0"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 λ </a:t>
            </a:r>
            <a:r>
              <a:rPr lang="en-US" altLang="ja-JP" sz="2800" baseline="-25000" dirty="0"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dirty="0">
                <a:highlight>
                  <a:srgbClr val="FFFF00"/>
                </a:highlight>
              </a:rPr>
              <a:t>)</a:t>
            </a:r>
            <a:r>
              <a:rPr lang="en-US" altLang="ja-JP" sz="2800" i="0" baseline="-25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dirty="0">
                <a:highlight>
                  <a:srgbClr val="FFFF00"/>
                </a:highlight>
              </a:rPr>
              <a:t>] = B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F,</a:t>
            </a:r>
            <a:r>
              <a:rPr lang="el-GR" altLang="ja-JP" sz="2800" dirty="0">
                <a:highlight>
                  <a:srgbClr val="FFFF00"/>
                </a:highlight>
              </a:rPr>
              <a:t> </a:t>
            </a:r>
            <a:r>
              <a:rPr lang="el-GR" altLang="ja-JP" sz="2800" baseline="-25000" dirty="0">
                <a:highlight>
                  <a:srgbClr val="FFFF00"/>
                </a:highlight>
              </a:rPr>
              <a:t>θ</a:t>
            </a:r>
            <a:r>
              <a:rPr lang="el-GR" altLang="ja-JP" sz="2800" dirty="0">
                <a:highlight>
                  <a:srgbClr val="FFFF00"/>
                </a:highlight>
              </a:rPr>
              <a:t> </a:t>
            </a:r>
            <a:r>
              <a:rPr lang="en-US" altLang="ja-JP" sz="2800" baseline="30000" dirty="0">
                <a:highlight>
                  <a:srgbClr val="FFFF00"/>
                </a:highlight>
              </a:rPr>
              <a:t>rev</a:t>
            </a:r>
            <a:r>
              <a:rPr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</a:rPr>
              <a:t>θ </a:t>
            </a:r>
            <a:r>
              <a:rPr lang="en-US" altLang="ja-JP" sz="2800" i="0" dirty="0">
                <a:effectLst/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dirty="0">
                <a:highlight>
                  <a:srgbClr val="FFFF00"/>
                </a:highlight>
              </a:rPr>
              <a:t>: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 </a:t>
            </a:r>
            <a:r>
              <a:rPr lang="el-GR" altLang="ja-JP" sz="2800" i="0" dirty="0">
                <a:effectLst/>
                <a:highlight>
                  <a:srgbClr val="FFFF00"/>
                </a:highlight>
              </a:rPr>
              <a:t>θ </a:t>
            </a:r>
            <a:r>
              <a:rPr lang="en-US" altLang="ja-JP" sz="2800" i="0" dirty="0">
                <a:effectLst/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dirty="0">
                <a:highlight>
                  <a:srgbClr val="FFFF00"/>
                </a:highlight>
              </a:rPr>
              <a:t>))=B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F,</a:t>
            </a:r>
            <a:r>
              <a:rPr lang="el-GR" altLang="ja-JP" sz="2800" dirty="0">
                <a:highlight>
                  <a:srgbClr val="FFFF00"/>
                </a:highlight>
              </a:rPr>
              <a:t> </a:t>
            </a:r>
            <a:r>
              <a:rPr lang="el-GR" altLang="ja-JP" sz="2800" baseline="-25000" dirty="0">
                <a:highlight>
                  <a:srgbClr val="FFFF00"/>
                </a:highlight>
              </a:rPr>
              <a:t>θ</a:t>
            </a:r>
            <a:r>
              <a:rPr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</a:rPr>
              <a:t>θ </a:t>
            </a:r>
            <a:r>
              <a:rPr lang="en-US" altLang="ja-JP" sz="2800" i="0" dirty="0">
                <a:effectLst/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λ </a:t>
            </a:r>
            <a:r>
              <a:rPr lang="en-US" altLang="ja-JP" sz="2800" baseline="-25000" dirty="0"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dirty="0">
                <a:highlight>
                  <a:srgbClr val="FFFF00"/>
                </a:highlight>
              </a:rPr>
              <a:t>: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 </a:t>
            </a:r>
            <a:r>
              <a:rPr lang="el-GR" altLang="ja-JP" sz="2800" i="0" dirty="0">
                <a:effectLst/>
                <a:highlight>
                  <a:srgbClr val="FFFF00"/>
                </a:highlight>
              </a:rPr>
              <a:t>θ </a:t>
            </a:r>
            <a:r>
              <a:rPr lang="en-US" altLang="ja-JP" sz="2800" i="0" dirty="0">
                <a:effectLst/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λ </a:t>
            </a:r>
            <a:r>
              <a:rPr lang="en-US" altLang="ja-JP" sz="2800" baseline="-25000" dirty="0"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dirty="0">
                <a:highlight>
                  <a:srgbClr val="FFFF00"/>
                </a:highlight>
              </a:rPr>
              <a:t>))  </a:t>
            </a:r>
            <a:endParaRPr lang="ja-JP" altLang="en-US" sz="2800" dirty="0">
              <a:highlight>
                <a:srgbClr val="FFFF0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C9BFCB-ECF9-80C8-546E-D64DC43D87CC}"/>
              </a:ext>
            </a:extLst>
          </p:cNvPr>
          <p:cNvSpPr txBox="1"/>
          <p:nvPr/>
        </p:nvSpPr>
        <p:spPr>
          <a:xfrm>
            <a:off x="6237860" y="4735691"/>
            <a:ext cx="5743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i</a:t>
            </a:r>
            <a:r>
              <a:rPr kumimoji="1" lang="en-US" altLang="ja-JP" dirty="0"/>
              <a:t>nclude normal, Gamma/Beta, Wishart, Poisson, etc.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04217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76DF-281E-0F46-2B61-6081394B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51" y="-90785"/>
            <a:ext cx="12229761" cy="1325563"/>
          </a:xfrm>
        </p:spPr>
        <p:txBody>
          <a:bodyPr/>
          <a:lstStyle/>
          <a:p>
            <a:r>
              <a:rPr lang="en-US" altLang="ja-JP" sz="4400" b="1" dirty="0">
                <a:solidFill>
                  <a:schemeClr val="accent5"/>
                </a:solidFill>
              </a:rPr>
              <a:t>Extended</a:t>
            </a:r>
            <a:r>
              <a:rPr lang="el-GR" altLang="ja-JP" sz="4400" b="1" dirty="0">
                <a:solidFill>
                  <a:schemeClr val="accent5"/>
                </a:solidFill>
              </a:rPr>
              <a:t>α</a:t>
            </a:r>
            <a:r>
              <a:rPr lang="en-US" altLang="ja-JP" sz="4400" b="1" dirty="0">
                <a:solidFill>
                  <a:schemeClr val="accent5"/>
                </a:solidFill>
              </a:rPr>
              <a:t>-divergences are representational BDs</a:t>
            </a:r>
            <a:endParaRPr kumimoji="1" lang="ja-JP" altLang="en-US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583E95-C5C8-5378-0662-C264AC0FCFFF}"/>
              </a:ext>
            </a:extLst>
          </p:cNvPr>
          <p:cNvSpPr txBox="1"/>
          <p:nvPr/>
        </p:nvSpPr>
        <p:spPr>
          <a:xfrm>
            <a:off x="448583" y="1103083"/>
            <a:ext cx="110306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l-GR" altLang="ja-JP" sz="2400" b="1" dirty="0">
                <a:solidFill>
                  <a:schemeClr val="accent4"/>
                </a:solidFill>
              </a:rPr>
              <a:t>α</a:t>
            </a:r>
            <a:r>
              <a:rPr lang="en-US" altLang="ja-JP" sz="2400" b="1" dirty="0">
                <a:solidFill>
                  <a:schemeClr val="accent4"/>
                </a:solidFill>
              </a:rPr>
              <a:t>-divergences extended to m-dim. positive measures (orthant cone) </a:t>
            </a:r>
          </a:p>
          <a:p>
            <a:pPr marL="0" indent="0">
              <a:buNone/>
            </a:pPr>
            <a:r>
              <a:rPr lang="en-US" altLang="ja-JP" sz="2400" dirty="0"/>
              <a:t>are </a:t>
            </a:r>
            <a:r>
              <a:rPr lang="en-US" altLang="ja-JP" sz="2400" b="1" dirty="0">
                <a:solidFill>
                  <a:srgbClr val="FF0000"/>
                </a:solidFill>
              </a:rPr>
              <a:t>representational Bregman divergences</a:t>
            </a:r>
            <a:r>
              <a:rPr lang="en-US" altLang="ja-JP" sz="2400" dirty="0"/>
              <a:t>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5300B4-D6BE-B0A0-E334-FF690BF48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201" y="1879501"/>
            <a:ext cx="8624099" cy="14207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A86D64-725A-332A-05DB-0F817A8A7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844" y="4498007"/>
            <a:ext cx="6276975" cy="8953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1ABC5D-CD6F-CDDA-1A80-CF42C484E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6844" y="5313742"/>
            <a:ext cx="5534025" cy="58102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6E1FAFA-59AC-3339-9432-F41F067995F0}"/>
              </a:ext>
            </a:extLst>
          </p:cNvPr>
          <p:cNvGrpSpPr/>
          <p:nvPr/>
        </p:nvGrpSpPr>
        <p:grpSpPr>
          <a:xfrm>
            <a:off x="2224444" y="3597238"/>
            <a:ext cx="4903499" cy="669956"/>
            <a:chOff x="3585884" y="2574029"/>
            <a:chExt cx="4903499" cy="66995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CB39D81-69B2-519C-F1AA-348357C61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02617" y="2612894"/>
              <a:ext cx="4786766" cy="631091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67B1771-71C1-DC90-5D25-A21E6CB4784E}"/>
                </a:ext>
              </a:extLst>
            </p:cNvPr>
            <p:cNvSpPr/>
            <p:nvPr/>
          </p:nvSpPr>
          <p:spPr>
            <a:xfrm>
              <a:off x="3585884" y="2574029"/>
              <a:ext cx="4903499" cy="631091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B55109F-FDA6-2314-1A2C-1A3196EDDAAA}"/>
              </a:ext>
            </a:extLst>
          </p:cNvPr>
          <p:cNvSpPr txBox="1"/>
          <p:nvPr/>
        </p:nvSpPr>
        <p:spPr>
          <a:xfrm>
            <a:off x="259371" y="4607764"/>
            <a:ext cx="25330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Bregman generator:</a:t>
            </a:r>
            <a:endParaRPr kumimoji="1" lang="ja-JP" alt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293EF5-F1A2-EEE6-4A0F-E662C7203CE0}"/>
              </a:ext>
            </a:extLst>
          </p:cNvPr>
          <p:cNvSpPr txBox="1"/>
          <p:nvPr/>
        </p:nvSpPr>
        <p:spPr>
          <a:xfrm>
            <a:off x="259371" y="5393357"/>
            <a:ext cx="31774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Representation function: </a:t>
            </a:r>
            <a:endParaRPr kumimoji="1" lang="ja-JP" alt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23F46E-36B1-8F1C-1C3B-61245157A4A6}"/>
              </a:ext>
            </a:extLst>
          </p:cNvPr>
          <p:cNvSpPr txBox="1"/>
          <p:nvPr/>
        </p:nvSpPr>
        <p:spPr>
          <a:xfrm>
            <a:off x="3436844" y="5894767"/>
            <a:ext cx="68998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B</a:t>
            </a:r>
            <a:r>
              <a:rPr lang="en-US" altLang="ja-JP" sz="2400" baseline="-25000" dirty="0"/>
              <a:t>F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: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)=F(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)-F(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)-&lt;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&gt;</a:t>
            </a:r>
            <a:endParaRPr lang="ja-JP" alt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027AF-ED64-5C4F-657F-7D171BE666CA}"/>
              </a:ext>
            </a:extLst>
          </p:cNvPr>
          <p:cNvSpPr txBox="1"/>
          <p:nvPr/>
        </p:nvSpPr>
        <p:spPr>
          <a:xfrm>
            <a:off x="259371" y="5925544"/>
            <a:ext cx="26805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Bregman divergence:</a:t>
            </a:r>
            <a:endParaRPr kumimoji="1" lang="ja-JP" altLang="en-US" sz="2000" dirty="0"/>
          </a:p>
        </p:txBody>
      </p:sp>
      <p:sp>
        <p:nvSpPr>
          <p:cNvPr id="14" name="Arrow: Curved Right 13">
            <a:extLst>
              <a:ext uri="{FF2B5EF4-FFF2-40B4-BE49-F238E27FC236}">
                <a16:creationId xmlns:a16="http://schemas.microsoft.com/office/drawing/2014/main" id="{77A09F42-88F4-F463-D9C2-3CC9D0AE9678}"/>
              </a:ext>
            </a:extLst>
          </p:cNvPr>
          <p:cNvSpPr/>
          <p:nvPr/>
        </p:nvSpPr>
        <p:spPr>
          <a:xfrm>
            <a:off x="983226" y="2655919"/>
            <a:ext cx="1078975" cy="1420759"/>
          </a:xfrm>
          <a:prstGeom prst="curved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3AE1D2-DFE4-444D-C48B-0F91C6ACE7DB}"/>
              </a:ext>
            </a:extLst>
          </p:cNvPr>
          <p:cNvSpPr txBox="1"/>
          <p:nvPr/>
        </p:nvSpPr>
        <p:spPr>
          <a:xfrm>
            <a:off x="771021" y="6504151"/>
            <a:ext cx="12231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"The dual Voronoi diagrams with respect to representational Bregman divergences." IEEE ISVD 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2009  </a:t>
            </a:r>
            <a:endParaRPr lang="ja-JP" altLang="en-US" sz="18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738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f8e20e6-048a-4bad-a26b-318dd1cd4d47}" enabled="1" method="Privileged" siteId="{66c65d8a-9158-4521-a2d8-664963db48e4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1104</TotalTime>
  <Words>2720</Words>
  <Application>Microsoft Office PowerPoint</Application>
  <PresentationFormat>Widescreen</PresentationFormat>
  <Paragraphs>274</Paragraphs>
  <Slides>30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7" baseType="lpstr">
      <vt:lpstr>-apple-system</vt:lpstr>
      <vt:lpstr>Arial Unicode MS</vt:lpstr>
      <vt:lpstr>CMR10</vt:lpstr>
      <vt:lpstr>CMTI10</vt:lpstr>
      <vt:lpstr>Google Sans</vt:lpstr>
      <vt:lpstr>Inter</vt:lpstr>
      <vt:lpstr>Lucida Grande</vt:lpstr>
      <vt:lpstr>Noto Sans JP</vt:lpstr>
      <vt:lpstr>游ゴシック</vt:lpstr>
      <vt:lpstr>游ゴシック Light</vt:lpstr>
      <vt:lpstr>Arial</vt:lpstr>
      <vt:lpstr>Cambria</vt:lpstr>
      <vt:lpstr>Cambria Math</vt:lpstr>
      <vt:lpstr>Georgia</vt:lpstr>
      <vt:lpstr>Source Sans Pro</vt:lpstr>
      <vt:lpstr>Verdana</vt:lpstr>
      <vt:lpstr>Office Theme</vt:lpstr>
      <vt:lpstr>Curved Bregman divergences  and their applications</vt:lpstr>
      <vt:lpstr>PowerPoint Presentation</vt:lpstr>
      <vt:lpstr>Bregman divergences  (1960’s)</vt:lpstr>
      <vt:lpstr>BDs: A versatile class of dissimilarities</vt:lpstr>
      <vt:lpstr>Relative entropy between Gaussian distributions?</vt:lpstr>
      <vt:lpstr>BDs first impacts in ML: Link with exponential families</vt:lpstr>
      <vt:lpstr>Example: KLD between Gaussians from BD</vt:lpstr>
      <vt:lpstr>Representational Bregman divergences (2009)</vt:lpstr>
      <vt:lpstr>Extendedα-divergences are representational BDs</vt:lpstr>
      <vt:lpstr>Curved Bregman divergences (cBDs)</vt:lpstr>
      <vt:lpstr>PowerPoint Presentation</vt:lpstr>
      <vt:lpstr>Example of curved BDs: Symmetrized BDs</vt:lpstr>
      <vt:lpstr>Another example of curved Bregman divergences:</vt:lpstr>
      <vt:lpstr>Curved Bregman centroid is the  Bregman projection of the full Bregman centroid</vt:lpstr>
      <vt:lpstr>Usually duality of regular BD with regular EF</vt:lpstr>
      <vt:lpstr>Space of Bregman balls</vt:lpstr>
      <vt:lpstr>Lifting to potential Bregman generator graph &amp; vertical projection</vt:lpstr>
      <vt:lpstr>Intersection of two right Bregman balls</vt:lpstr>
      <vt:lpstr>PowerPoint Presentation</vt:lpstr>
      <vt:lpstr>Dual Bregman balls</vt:lpstr>
      <vt:lpstr>Thank you! </vt:lpstr>
      <vt:lpstr>PowerPoint Presentation</vt:lpstr>
      <vt:lpstr>PowerPoint Presentation</vt:lpstr>
      <vt:lpstr>PowerPoint Presentation</vt:lpstr>
      <vt:lpstr>Families of Bregman divergences: β-divergences  </vt:lpstr>
      <vt:lpstr>Generalized  Legendre transforms (2009)</vt:lpstr>
      <vt:lpstr>Generalized Artstein-Avidan—Milman Legendre transforms</vt:lpstr>
      <vt:lpstr>Generalized Artstein-Avidan—Milman Legendre transforms</vt:lpstr>
      <vt:lpstr>PowerPoint Presentation</vt:lpstr>
      <vt:lpstr>Bregman divergences in machine learning…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Nielsen, Frank (Sony CSL)</dc:creator>
  <cp:lastModifiedBy>Nielsen, Frank (Sony CSL)</cp:lastModifiedBy>
  <cp:revision>15</cp:revision>
  <dcterms:created xsi:type="dcterms:W3CDTF">2025-07-01T06:40:04Z</dcterms:created>
  <dcterms:modified xsi:type="dcterms:W3CDTF">2025-10-21T06:49:28Z</dcterms:modified>
</cp:coreProperties>
</file>

<file path=docProps/thumbnail.jpeg>
</file>